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57" r:id="rId4"/>
    <p:sldId id="259" r:id="rId5"/>
    <p:sldId id="261" r:id="rId6"/>
    <p:sldId id="262" r:id="rId7"/>
    <p:sldId id="263" r:id="rId8"/>
    <p:sldId id="266" r:id="rId9"/>
    <p:sldId id="267" r:id="rId10"/>
    <p:sldId id="268" r:id="rId11"/>
    <p:sldId id="269" r:id="rId12"/>
    <p:sldId id="271" r:id="rId13"/>
    <p:sldId id="265" r:id="rId14"/>
  </p:sldIdLst>
  <p:sldSz cx="9144000" cy="6858000" type="screen4x3"/>
  <p:notesSz cx="6797675" cy="992822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4" y="-18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A74BB-399A-4A47-8EC7-2A77CC01CCD5}" type="datetimeFigureOut">
              <a:rPr lang="cs-CZ" smtClean="0"/>
              <a:t>29.11.2012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35ED0-5AF0-4672-84BD-183D0E3A63C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481876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A74BB-399A-4A47-8EC7-2A77CC01CCD5}" type="datetimeFigureOut">
              <a:rPr lang="cs-CZ" smtClean="0"/>
              <a:t>29.11.2012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35ED0-5AF0-4672-84BD-183D0E3A63C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03632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A74BB-399A-4A47-8EC7-2A77CC01CCD5}" type="datetimeFigureOut">
              <a:rPr lang="cs-CZ" smtClean="0"/>
              <a:t>29.11.2012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35ED0-5AF0-4672-84BD-183D0E3A63C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12520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A74BB-399A-4A47-8EC7-2A77CC01CCD5}" type="datetimeFigureOut">
              <a:rPr lang="cs-CZ" smtClean="0"/>
              <a:t>29.11.2012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35ED0-5AF0-4672-84BD-183D0E3A63C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1901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A74BB-399A-4A47-8EC7-2A77CC01CCD5}" type="datetimeFigureOut">
              <a:rPr lang="cs-CZ" smtClean="0"/>
              <a:t>29.11.2012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35ED0-5AF0-4672-84BD-183D0E3A63C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16909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A74BB-399A-4A47-8EC7-2A77CC01CCD5}" type="datetimeFigureOut">
              <a:rPr lang="cs-CZ" smtClean="0"/>
              <a:t>29.11.2012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35ED0-5AF0-4672-84BD-183D0E3A63C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7696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A74BB-399A-4A47-8EC7-2A77CC01CCD5}" type="datetimeFigureOut">
              <a:rPr lang="cs-CZ" smtClean="0"/>
              <a:t>29.11.2012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35ED0-5AF0-4672-84BD-183D0E3A63C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9744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A74BB-399A-4A47-8EC7-2A77CC01CCD5}" type="datetimeFigureOut">
              <a:rPr lang="cs-CZ" smtClean="0"/>
              <a:t>29.11.2012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35ED0-5AF0-4672-84BD-183D0E3A63C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4280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A74BB-399A-4A47-8EC7-2A77CC01CCD5}" type="datetimeFigureOut">
              <a:rPr lang="cs-CZ" smtClean="0"/>
              <a:t>29.11.2012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35ED0-5AF0-4672-84BD-183D0E3A63C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53200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A74BB-399A-4A47-8EC7-2A77CC01CCD5}" type="datetimeFigureOut">
              <a:rPr lang="cs-CZ" smtClean="0"/>
              <a:t>29.11.2012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35ED0-5AF0-4672-84BD-183D0E3A63C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4099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A74BB-399A-4A47-8EC7-2A77CC01CCD5}" type="datetimeFigureOut">
              <a:rPr lang="cs-CZ" smtClean="0"/>
              <a:t>29.11.2012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35ED0-5AF0-4672-84BD-183D0E3A63C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83138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8A74BB-399A-4A47-8EC7-2A77CC01CCD5}" type="datetimeFigureOut">
              <a:rPr lang="cs-CZ" smtClean="0"/>
              <a:t>29.11.2012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235ED0-5AF0-4672-84BD-183D0E3A63C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5948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67544" y="908720"/>
            <a:ext cx="8132440" cy="1974081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cs-CZ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Postavení Vězeňské služby ČR a veřejná </a:t>
            </a:r>
            <a:r>
              <a:rPr lang="cs-CZ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správa</a:t>
            </a:r>
            <a:endParaRPr lang="cs-CZ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31640" y="3429000"/>
            <a:ext cx="6400800" cy="1512168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cs-CZ" sz="2400" dirty="0">
                <a:solidFill>
                  <a:schemeClr val="tx2">
                    <a:lumMod val="75000"/>
                  </a:schemeClr>
                </a:solidFill>
                <a:latin typeface="Verdana" pitchFamily="34" charset="0"/>
              </a:rPr>
              <a:t>JUDr. Lubomír Šimek</a:t>
            </a:r>
          </a:p>
          <a:p>
            <a:pPr>
              <a:spcBef>
                <a:spcPts val="1200"/>
              </a:spcBef>
            </a:pPr>
            <a:r>
              <a:rPr lang="cs-CZ" sz="2400" dirty="0">
                <a:solidFill>
                  <a:schemeClr val="tx2">
                    <a:lumMod val="75000"/>
                  </a:schemeClr>
                </a:solidFill>
                <a:latin typeface="Verdana" pitchFamily="34" charset="0"/>
              </a:rPr>
              <a:t>vedoucí legislativně právního </a:t>
            </a:r>
            <a:r>
              <a:rPr lang="cs-CZ" sz="2400" dirty="0" smtClean="0">
                <a:solidFill>
                  <a:schemeClr val="tx2">
                    <a:lumMod val="75000"/>
                  </a:schemeClr>
                </a:solidFill>
                <a:latin typeface="Verdana" pitchFamily="34" charset="0"/>
              </a:rPr>
              <a:t>oddělení</a:t>
            </a:r>
          </a:p>
          <a:p>
            <a:pPr>
              <a:spcBef>
                <a:spcPts val="1200"/>
              </a:spcBef>
            </a:pPr>
            <a:r>
              <a:rPr lang="cs-CZ" sz="2400" dirty="0" smtClean="0">
                <a:solidFill>
                  <a:schemeClr val="tx2">
                    <a:lumMod val="75000"/>
                  </a:schemeClr>
                </a:solidFill>
                <a:latin typeface="Verdana" pitchFamily="34" charset="0"/>
              </a:rPr>
              <a:t>GŘ VS ČR </a:t>
            </a:r>
          </a:p>
          <a:p>
            <a:pPr>
              <a:spcBef>
                <a:spcPts val="1200"/>
              </a:spcBef>
            </a:pPr>
            <a:endParaRPr lang="cs-CZ" sz="300" dirty="0">
              <a:solidFill>
                <a:schemeClr val="tx2">
                  <a:lumMod val="75000"/>
                </a:schemeClr>
              </a:solidFill>
              <a:latin typeface="Verdana" pitchFamily="34" charset="0"/>
            </a:endParaRPr>
          </a:p>
          <a:p>
            <a:pPr>
              <a:spcBef>
                <a:spcPts val="1200"/>
              </a:spcBef>
            </a:pPr>
            <a:r>
              <a:rPr lang="cs-CZ" sz="1800" dirty="0" smtClean="0">
                <a:solidFill>
                  <a:schemeClr val="tx2">
                    <a:lumMod val="75000"/>
                  </a:schemeClr>
                </a:solidFill>
                <a:latin typeface="Verdana" pitchFamily="34" charset="0"/>
              </a:rPr>
              <a:t>lsimek@grvs.justice.cz</a:t>
            </a:r>
            <a:endParaRPr lang="cs-CZ" sz="1800" dirty="0">
              <a:solidFill>
                <a:schemeClr val="tx2">
                  <a:lumMod val="75000"/>
                </a:schemeClr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59347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272613" y="303039"/>
            <a:ext cx="537198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40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UKLÁDÁNÍ KÁZEŇSKÝCH TRESTŮ</a:t>
            </a:r>
            <a:endParaRPr lang="cs-CZ" sz="24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</a:endParaRPr>
          </a:p>
        </p:txBody>
      </p:sp>
      <p:sp>
        <p:nvSpPr>
          <p:cNvPr id="2" name="Obdélník 1"/>
          <p:cNvSpPr/>
          <p:nvPr/>
        </p:nvSpPr>
        <p:spPr>
          <a:xfrm>
            <a:off x="611560" y="1052736"/>
            <a:ext cx="7920880" cy="48474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buFont typeface="Arial" pitchFamily="34" charset="0"/>
              <a:buChar char="•"/>
            </a:pPr>
            <a:r>
              <a:rPr lang="cs-CZ" sz="1700" dirty="0">
                <a:latin typeface="Verdana" pitchFamily="34" charset="0"/>
              </a:rPr>
              <a:t>přednáška o správním soudnictví na IV VS </a:t>
            </a:r>
          </a:p>
          <a:p>
            <a:pPr marL="342900" indent="-342900" algn="just">
              <a:spcBef>
                <a:spcPts val="600"/>
              </a:spcBef>
              <a:buFont typeface="Arial" pitchFamily="34" charset="0"/>
              <a:buChar char="•"/>
            </a:pPr>
            <a:r>
              <a:rPr lang="cs-CZ" sz="1700" dirty="0">
                <a:latin typeface="Verdana" pitchFamily="34" charset="0"/>
              </a:rPr>
              <a:t>vychovatelé, speciální pedagogové x profesionální úředníci správních úřadů</a:t>
            </a:r>
          </a:p>
          <a:p>
            <a:pPr marL="342900" indent="-342900" algn="just">
              <a:spcBef>
                <a:spcPts val="600"/>
              </a:spcBef>
              <a:buFont typeface="Arial" pitchFamily="34" charset="0"/>
              <a:buChar char="•"/>
            </a:pPr>
            <a:r>
              <a:rPr lang="cs-CZ" sz="1700" dirty="0">
                <a:latin typeface="Verdana" pitchFamily="34" charset="0"/>
              </a:rPr>
              <a:t>přezkum vyjmenovaných trestů správními soudy a nežádoucí dopady</a:t>
            </a:r>
          </a:p>
          <a:p>
            <a:pPr marL="342900" indent="-342900" algn="just">
              <a:spcBef>
                <a:spcPts val="600"/>
              </a:spcBef>
              <a:buFont typeface="Arial" pitchFamily="34" charset="0"/>
              <a:buChar char="•"/>
            </a:pPr>
            <a:r>
              <a:rPr lang="cs-CZ" sz="1700" dirty="0">
                <a:latin typeface="Verdana" pitchFamily="34" charset="0"/>
              </a:rPr>
              <a:t>připomínka MV k aplikaci správního řádu k návrhu novely ZVV a ZVTOS</a:t>
            </a:r>
          </a:p>
          <a:p>
            <a:pPr marL="342900" indent="-342900" algn="just">
              <a:spcBef>
                <a:spcPts val="600"/>
              </a:spcBef>
              <a:buFont typeface="Arial" pitchFamily="34" charset="0"/>
              <a:buChar char="•"/>
            </a:pPr>
            <a:r>
              <a:rPr lang="cs-CZ" sz="1700" dirty="0">
                <a:latin typeface="Verdana" pitchFamily="34" charset="0"/>
              </a:rPr>
              <a:t>na rozhodnutí o kázeňských trestech nelze klást nároky srovnatelné např. s rozhodnutím správního orgánu nebo soudu. V kázeňském řízení vystupuje významněji požadavek na flexibilitu rozhodování </a:t>
            </a:r>
            <a:r>
              <a:rPr lang="cs-CZ" sz="1700" dirty="0" smtClean="0">
                <a:latin typeface="Verdana" pitchFamily="34" charset="0"/>
              </a:rPr>
              <a:t>a snaha </a:t>
            </a:r>
            <a:r>
              <a:rPr lang="cs-CZ" sz="1700" dirty="0">
                <a:latin typeface="Verdana" pitchFamily="34" charset="0"/>
              </a:rPr>
              <a:t>udržovat pořádek a bezpečnost ve věznicích v reálném čase. Napadené rozhodnutí o uložení kázeňského trestu obsahuje dostatečně přesnou specifikaci rozhodujícího orgánu </a:t>
            </a:r>
            <a:r>
              <a:rPr lang="cs-CZ" sz="1700" dirty="0" smtClean="0">
                <a:latin typeface="Verdana" pitchFamily="34" charset="0"/>
              </a:rPr>
              <a:t>i odsouzeného</a:t>
            </a:r>
            <a:r>
              <a:rPr lang="cs-CZ" sz="1700" dirty="0">
                <a:latin typeface="Verdana" pitchFamily="34" charset="0"/>
              </a:rPr>
              <a:t>, výrokovou část, popis skutku, závěr o porušení konkrétní právní (resp. vnitřní) normy vymezeným skutkem </a:t>
            </a:r>
            <a:r>
              <a:rPr lang="cs-CZ" sz="1700" dirty="0" smtClean="0">
                <a:latin typeface="Verdana" pitchFamily="34" charset="0"/>
              </a:rPr>
              <a:t>a poučení </a:t>
            </a:r>
            <a:r>
              <a:rPr lang="cs-CZ" sz="1700" dirty="0">
                <a:latin typeface="Verdana" pitchFamily="34" charset="0"/>
              </a:rPr>
              <a:t>o opravném prostředku, datum a podpis (usnesení ÚS č.j. I. ÚS 1785/08 ze dne 21.10.2008)</a:t>
            </a:r>
          </a:p>
        </p:txBody>
      </p:sp>
    </p:spTree>
    <p:extLst>
      <p:ext uri="{BB962C8B-B14F-4D97-AF65-F5344CB8AC3E}">
        <p14:creationId xmlns:p14="http://schemas.microsoft.com/office/powerpoint/2010/main" val="6388620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272613" y="303039"/>
            <a:ext cx="668022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40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NEPŘEHLEDNOST A NESROZUMITELNOST</a:t>
            </a:r>
          </a:p>
          <a:p>
            <a:r>
              <a:rPr lang="cs-CZ" sz="240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PRÁVNÍHO ŘÁDU</a:t>
            </a:r>
            <a:endParaRPr lang="cs-CZ" sz="24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611560" y="1916832"/>
            <a:ext cx="792088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cs-CZ" dirty="0">
                <a:latin typeface="Verdana" pitchFamily="34" charset="0"/>
              </a:rPr>
              <a:t>LRV a poznámky pod </a:t>
            </a:r>
            <a:r>
              <a:rPr lang="cs-CZ" dirty="0" smtClean="0">
                <a:latin typeface="Verdana" pitchFamily="34" charset="0"/>
              </a:rPr>
              <a:t>čarou</a:t>
            </a:r>
          </a:p>
          <a:p>
            <a:pPr marL="342900" indent="-342900" algn="just">
              <a:buFont typeface="Arial" pitchFamily="34" charset="0"/>
              <a:buChar char="•"/>
            </a:pPr>
            <a:endParaRPr lang="cs-CZ" dirty="0">
              <a:latin typeface="Verdana" pitchFamily="34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cs-CZ" dirty="0">
                <a:latin typeface="Verdana" pitchFamily="34" charset="0"/>
              </a:rPr>
              <a:t>vztah procesů podle zvláštních zákonů ke správnímu </a:t>
            </a:r>
            <a:r>
              <a:rPr lang="cs-CZ" dirty="0" smtClean="0">
                <a:latin typeface="Verdana" pitchFamily="34" charset="0"/>
              </a:rPr>
              <a:t>řádu</a:t>
            </a:r>
          </a:p>
          <a:p>
            <a:pPr marL="342900" indent="-342900" algn="just">
              <a:buFont typeface="Arial" pitchFamily="34" charset="0"/>
              <a:buChar char="•"/>
            </a:pPr>
            <a:endParaRPr lang="cs-CZ" dirty="0">
              <a:latin typeface="Verdana" pitchFamily="34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cs-CZ" dirty="0">
                <a:latin typeface="Verdana" pitchFamily="34" charset="0"/>
              </a:rPr>
              <a:t>§ 2923 NOZ "Kdo se vědomě ujme osoby nebezpečných vlastností tak, že jí bez její nutné potřeby poskytne útulek nebo jí svěří určitou činnost, ať již v domácnosti, provozovně či </a:t>
            </a:r>
            <a:r>
              <a:rPr lang="cs-CZ" dirty="0" smtClean="0">
                <a:latin typeface="Verdana" pitchFamily="34" charset="0"/>
              </a:rPr>
              <a:t>na jiném </a:t>
            </a:r>
            <a:r>
              <a:rPr lang="cs-CZ" dirty="0">
                <a:latin typeface="Verdana" pitchFamily="34" charset="0"/>
              </a:rPr>
              <a:t>podobném místě, nahradí společně a nerozdílně s ní škodu způsobenou v takovém místě nebo při této činnosti někomu jinému nebezpečnou povahou takové osoby." (minimálně 9 nutných judikátů)</a:t>
            </a:r>
          </a:p>
        </p:txBody>
      </p:sp>
    </p:spTree>
    <p:extLst>
      <p:ext uri="{BB962C8B-B14F-4D97-AF65-F5344CB8AC3E}">
        <p14:creationId xmlns:p14="http://schemas.microsoft.com/office/powerpoint/2010/main" val="19459489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272613" y="303039"/>
            <a:ext cx="328987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40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LEGISLATIVA VS ČR</a:t>
            </a:r>
            <a:endParaRPr lang="cs-CZ" sz="24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395536" y="1340768"/>
            <a:ext cx="8229600" cy="4525963"/>
          </a:xfrm>
        </p:spPr>
        <p:txBody>
          <a:bodyPr>
            <a:normAutofit fontScale="55000" lnSpcReduction="20000"/>
          </a:bodyPr>
          <a:lstStyle/>
          <a:p>
            <a:r>
              <a:rPr lang="cs-CZ" dirty="0">
                <a:latin typeface="Verdana" pitchFamily="34" charset="0"/>
              </a:rPr>
              <a:t>Novela TZ a ZVTOS (sněmovní tisk 584): zákon dne 17.9.2012 vetoval prezident republiky; zařazeno na program současné 47. schůze PSP </a:t>
            </a:r>
          </a:p>
          <a:p>
            <a:endParaRPr lang="cs-CZ" dirty="0">
              <a:latin typeface="Verdana" pitchFamily="34" charset="0"/>
            </a:endParaRPr>
          </a:p>
          <a:p>
            <a:r>
              <a:rPr lang="cs-CZ" dirty="0">
                <a:latin typeface="Verdana" pitchFamily="34" charset="0"/>
              </a:rPr>
              <a:t>Novela zákona č. 555/1992 Sb., o Vězeňské službě a justiční stráži ČR (sněmovní tisk č. 714: vládní návrh zákona zařazen v 1. čtení na program současné 47. schůze PSP</a:t>
            </a:r>
          </a:p>
          <a:p>
            <a:endParaRPr lang="cs-CZ" dirty="0">
              <a:latin typeface="Verdana" pitchFamily="34" charset="0"/>
            </a:endParaRPr>
          </a:p>
          <a:p>
            <a:r>
              <a:rPr lang="cs-CZ" dirty="0">
                <a:latin typeface="Verdana" pitchFamily="34" charset="0"/>
              </a:rPr>
              <a:t>Novela ZVV a ZVTOS: po vypořádání připomínek návrh dne 30.10.2012 předložen vládě; návrh budou nyní projednávat komise Legislativní rady vlády</a:t>
            </a:r>
          </a:p>
          <a:p>
            <a:endParaRPr lang="cs-CZ" dirty="0">
              <a:latin typeface="Verdana" pitchFamily="34" charset="0"/>
            </a:endParaRPr>
          </a:p>
          <a:p>
            <a:r>
              <a:rPr lang="cs-CZ" dirty="0">
                <a:latin typeface="Verdana" pitchFamily="34" charset="0"/>
              </a:rPr>
              <a:t>Novela TZ a ZVTOS o změně vnější diferenciace věznic: v srpnu 2012 ukončeno připomínkové řízení, připomínky zatím nebyly vypořádány; VS připravuje způsob realizace</a:t>
            </a:r>
          </a:p>
          <a:p>
            <a:endParaRPr lang="cs-CZ" dirty="0">
              <a:latin typeface="Verdana" pitchFamily="34" charset="0"/>
            </a:endParaRPr>
          </a:p>
          <a:p>
            <a:r>
              <a:rPr lang="cs-CZ" dirty="0">
                <a:latin typeface="Verdana" pitchFamily="34" charset="0"/>
              </a:rPr>
              <a:t>Zákony bude nutné promítnout do prováděcích předpisů, zejména ŘVV a ŘVTOS, ke kterým proběhne standardní připomínkové řízení</a:t>
            </a:r>
          </a:p>
        </p:txBody>
      </p:sp>
    </p:spTree>
    <p:extLst>
      <p:ext uri="{BB962C8B-B14F-4D97-AF65-F5344CB8AC3E}">
        <p14:creationId xmlns:p14="http://schemas.microsoft.com/office/powerpoint/2010/main" val="24414756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67544" y="908720"/>
            <a:ext cx="8132440" cy="1974081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cs-CZ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Děkuji za pozornost</a:t>
            </a:r>
            <a:endParaRPr lang="cs-CZ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31640" y="3429000"/>
            <a:ext cx="6400800" cy="1512168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cs-CZ" sz="2400" dirty="0" smtClean="0">
                <a:solidFill>
                  <a:schemeClr val="tx2">
                    <a:lumMod val="75000"/>
                  </a:schemeClr>
                </a:solidFill>
                <a:latin typeface="Verdana" pitchFamily="34" charset="0"/>
              </a:rPr>
              <a:t>JUDr. Lubomír Šimek</a:t>
            </a:r>
          </a:p>
          <a:p>
            <a:pPr>
              <a:spcBef>
                <a:spcPts val="1200"/>
              </a:spcBef>
            </a:pPr>
            <a:r>
              <a:rPr lang="cs-CZ" sz="2400" dirty="0" smtClean="0">
                <a:solidFill>
                  <a:schemeClr val="tx2">
                    <a:lumMod val="75000"/>
                  </a:schemeClr>
                </a:solidFill>
                <a:latin typeface="Verdana" pitchFamily="34" charset="0"/>
              </a:rPr>
              <a:t>GŘ VS ČR </a:t>
            </a:r>
          </a:p>
          <a:p>
            <a:pPr>
              <a:spcBef>
                <a:spcPts val="1200"/>
              </a:spcBef>
            </a:pPr>
            <a:r>
              <a:rPr lang="cs-CZ" sz="1800" dirty="0" smtClean="0">
                <a:solidFill>
                  <a:schemeClr val="tx2">
                    <a:lumMod val="75000"/>
                  </a:schemeClr>
                </a:solidFill>
                <a:latin typeface="Verdana" pitchFamily="34" charset="0"/>
              </a:rPr>
              <a:t>lsimek@grvs.justice.cz</a:t>
            </a:r>
            <a:endParaRPr lang="cs-CZ" sz="1800" dirty="0">
              <a:solidFill>
                <a:schemeClr val="tx2">
                  <a:lumMod val="75000"/>
                </a:schemeClr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10971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611560" y="1988840"/>
            <a:ext cx="792088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buFont typeface="Arial" pitchFamily="34" charset="0"/>
              <a:buChar char="•"/>
            </a:pPr>
            <a:r>
              <a:rPr lang="cs-CZ" sz="2000" dirty="0" smtClean="0">
                <a:latin typeface="Verdana" pitchFamily="34" charset="0"/>
              </a:rPr>
              <a:t>jiný </a:t>
            </a:r>
            <a:r>
              <a:rPr lang="cs-CZ" sz="2000" dirty="0">
                <a:latin typeface="Verdana" pitchFamily="34" charset="0"/>
              </a:rPr>
              <a:t>úhel pohledu na vztah VS a vězněných osob než ochrana práv vězněných </a:t>
            </a:r>
            <a:r>
              <a:rPr lang="cs-CZ" sz="2000" dirty="0" smtClean="0">
                <a:latin typeface="Verdana" pitchFamily="34" charset="0"/>
              </a:rPr>
              <a:t>osob</a:t>
            </a:r>
          </a:p>
          <a:p>
            <a:pPr lvl="0" algn="just"/>
            <a:endParaRPr lang="cs-CZ" sz="2000" dirty="0">
              <a:latin typeface="Verdana" pitchFamily="34" charset="0"/>
            </a:endParaRPr>
          </a:p>
          <a:p>
            <a:pPr marL="342900" lvl="0" indent="-342900" algn="just">
              <a:buFont typeface="Arial" pitchFamily="34" charset="0"/>
              <a:buChar char="•"/>
            </a:pPr>
            <a:r>
              <a:rPr lang="cs-CZ" sz="2000" dirty="0">
                <a:latin typeface="Verdana" pitchFamily="34" charset="0"/>
              </a:rPr>
              <a:t>ztotožňování moci výkonné s veřejnou </a:t>
            </a:r>
            <a:r>
              <a:rPr lang="cs-CZ" sz="2000" dirty="0" smtClean="0">
                <a:latin typeface="Verdana" pitchFamily="34" charset="0"/>
              </a:rPr>
              <a:t>správou</a:t>
            </a:r>
          </a:p>
          <a:p>
            <a:pPr lvl="0" algn="just"/>
            <a:endParaRPr lang="cs-CZ" sz="2000" dirty="0">
              <a:latin typeface="Verdana" pitchFamily="34" charset="0"/>
            </a:endParaRPr>
          </a:p>
          <a:p>
            <a:pPr marL="342900" lvl="0" indent="-342900" algn="just">
              <a:buFont typeface="Arial" pitchFamily="34" charset="0"/>
              <a:buChar char="•"/>
            </a:pPr>
            <a:r>
              <a:rPr lang="cs-CZ" sz="2000" dirty="0">
                <a:latin typeface="Verdana" pitchFamily="34" charset="0"/>
              </a:rPr>
              <a:t>nerespektování specifického postavení bezpečnostních sborů vč. </a:t>
            </a:r>
            <a:r>
              <a:rPr lang="cs-CZ" sz="2000" dirty="0" smtClean="0">
                <a:latin typeface="Verdana" pitchFamily="34" charset="0"/>
              </a:rPr>
              <a:t>VS</a:t>
            </a:r>
          </a:p>
          <a:p>
            <a:pPr lvl="0" algn="just"/>
            <a:endParaRPr lang="cs-CZ" sz="2000" dirty="0">
              <a:latin typeface="Verdana" pitchFamily="34" charset="0"/>
            </a:endParaRPr>
          </a:p>
          <a:p>
            <a:pPr marL="342900" lvl="0" indent="-342900" algn="just">
              <a:buFont typeface="Arial" pitchFamily="34" charset="0"/>
              <a:buChar char="•"/>
            </a:pPr>
            <a:r>
              <a:rPr lang="cs-CZ" sz="2000" dirty="0">
                <a:latin typeface="Verdana" pitchFamily="34" charset="0"/>
              </a:rPr>
              <a:t>nepřehlednost a nejasnost právní řádu</a:t>
            </a:r>
          </a:p>
        </p:txBody>
      </p:sp>
      <p:sp>
        <p:nvSpPr>
          <p:cNvPr id="5" name="Obdélník 4"/>
          <p:cNvSpPr/>
          <p:nvPr/>
        </p:nvSpPr>
        <p:spPr>
          <a:xfrm>
            <a:off x="264256" y="303039"/>
            <a:ext cx="257955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40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CÍL PŘÍSPĚVKU</a:t>
            </a:r>
            <a:endParaRPr lang="cs-CZ" sz="24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5890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611560" y="1844824"/>
            <a:ext cx="792088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cs-CZ" sz="2000" dirty="0">
                <a:latin typeface="Verdana" pitchFamily="34" charset="0"/>
              </a:rPr>
              <a:t>vznik, působnost, pravomoc, organizace, odpovědnost, vztahy vnitřní a </a:t>
            </a:r>
            <a:r>
              <a:rPr lang="cs-CZ" sz="2000" dirty="0" smtClean="0">
                <a:latin typeface="Verdana" pitchFamily="34" charset="0"/>
              </a:rPr>
              <a:t>vnější</a:t>
            </a:r>
          </a:p>
          <a:p>
            <a:pPr marL="342900" indent="-342900" algn="just">
              <a:buFont typeface="Arial" pitchFamily="34" charset="0"/>
              <a:buChar char="•"/>
            </a:pPr>
            <a:endParaRPr lang="cs-CZ" sz="2000" dirty="0">
              <a:latin typeface="Verdana" pitchFamily="34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cs-CZ" sz="2000" dirty="0">
                <a:latin typeface="Verdana" pitchFamily="34" charset="0"/>
              </a:rPr>
              <a:t>ozbrojený bezpečnostní </a:t>
            </a:r>
            <a:r>
              <a:rPr lang="cs-CZ" sz="2000" dirty="0" smtClean="0">
                <a:latin typeface="Verdana" pitchFamily="34" charset="0"/>
              </a:rPr>
              <a:t>sbor</a:t>
            </a:r>
          </a:p>
          <a:p>
            <a:pPr marL="342900" indent="-342900" algn="just">
              <a:buFont typeface="Arial" pitchFamily="34" charset="0"/>
              <a:buChar char="•"/>
            </a:pPr>
            <a:endParaRPr lang="cs-CZ" sz="2000" dirty="0">
              <a:latin typeface="Verdana" pitchFamily="34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cs-CZ" sz="2000" dirty="0">
                <a:latin typeface="Verdana" pitchFamily="34" charset="0"/>
              </a:rPr>
              <a:t>správní </a:t>
            </a:r>
            <a:r>
              <a:rPr lang="cs-CZ" sz="2000" dirty="0" smtClean="0">
                <a:latin typeface="Verdana" pitchFamily="34" charset="0"/>
              </a:rPr>
              <a:t>úřad</a:t>
            </a:r>
          </a:p>
          <a:p>
            <a:pPr marL="342900" indent="-342900" algn="just">
              <a:buFont typeface="Arial" pitchFamily="34" charset="0"/>
              <a:buChar char="•"/>
            </a:pPr>
            <a:endParaRPr lang="cs-CZ" sz="2000" dirty="0">
              <a:latin typeface="Verdana" pitchFamily="34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cs-CZ" sz="2000" dirty="0">
                <a:latin typeface="Verdana" pitchFamily="34" charset="0"/>
              </a:rPr>
              <a:t>organizační složka </a:t>
            </a:r>
            <a:r>
              <a:rPr lang="cs-CZ" sz="2000" dirty="0" smtClean="0">
                <a:latin typeface="Verdana" pitchFamily="34" charset="0"/>
              </a:rPr>
              <a:t>státu</a:t>
            </a:r>
          </a:p>
          <a:p>
            <a:pPr marL="342900" indent="-342900" algn="just">
              <a:buFont typeface="Arial" pitchFamily="34" charset="0"/>
              <a:buChar char="•"/>
            </a:pPr>
            <a:endParaRPr lang="cs-CZ" sz="2000" dirty="0">
              <a:latin typeface="Verdana" pitchFamily="34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cs-CZ" sz="2000" dirty="0">
                <a:latin typeface="Verdana" pitchFamily="34" charset="0"/>
              </a:rPr>
              <a:t>účetní jednotka</a:t>
            </a:r>
          </a:p>
        </p:txBody>
      </p:sp>
      <p:sp>
        <p:nvSpPr>
          <p:cNvPr id="5" name="Obdélník 4"/>
          <p:cNvSpPr/>
          <p:nvPr/>
        </p:nvSpPr>
        <p:spPr>
          <a:xfrm>
            <a:off x="283426" y="303039"/>
            <a:ext cx="248837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400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POSTAVENÍ VS</a:t>
            </a:r>
          </a:p>
        </p:txBody>
      </p:sp>
    </p:spTree>
    <p:extLst>
      <p:ext uri="{BB962C8B-B14F-4D97-AF65-F5344CB8AC3E}">
        <p14:creationId xmlns:p14="http://schemas.microsoft.com/office/powerpoint/2010/main" val="10707972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611560" y="2636912"/>
            <a:ext cx="792088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cs-CZ" sz="2000" dirty="0">
                <a:latin typeface="Verdana" pitchFamily="34" charset="0"/>
              </a:rPr>
              <a:t>zvláštní složka státního mechanismu donucovací </a:t>
            </a:r>
            <a:r>
              <a:rPr lang="cs-CZ" sz="2000" dirty="0" smtClean="0">
                <a:latin typeface="Verdana" pitchFamily="34" charset="0"/>
              </a:rPr>
              <a:t>povahy</a:t>
            </a:r>
          </a:p>
          <a:p>
            <a:pPr marL="342900" indent="-342900" algn="just">
              <a:buFont typeface="Arial" pitchFamily="34" charset="0"/>
              <a:buChar char="•"/>
            </a:pPr>
            <a:endParaRPr lang="cs-CZ" sz="2000" dirty="0">
              <a:latin typeface="Verdana" pitchFamily="34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cs-CZ" sz="2000" dirty="0">
                <a:latin typeface="Verdana" pitchFamily="34" charset="0"/>
              </a:rPr>
              <a:t>použití donucovacích prostředků a zbraně </a:t>
            </a:r>
            <a:endParaRPr lang="cs-CZ" sz="2000" dirty="0" smtClean="0">
              <a:latin typeface="Verdana" pitchFamily="34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endParaRPr lang="cs-CZ" sz="2000" dirty="0">
              <a:latin typeface="Verdana" pitchFamily="34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cs-CZ" sz="2000" dirty="0">
                <a:latin typeface="Verdana" pitchFamily="34" charset="0"/>
              </a:rPr>
              <a:t>obecně při narušení pořádku a bezpečnosti</a:t>
            </a:r>
          </a:p>
        </p:txBody>
      </p:sp>
      <p:sp>
        <p:nvSpPr>
          <p:cNvPr id="5" name="Obdélník 4"/>
          <p:cNvSpPr/>
          <p:nvPr/>
        </p:nvSpPr>
        <p:spPr>
          <a:xfrm>
            <a:off x="307232" y="303039"/>
            <a:ext cx="36166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40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BEZPEČNOSTNÍ SBOR</a:t>
            </a:r>
            <a:endParaRPr lang="cs-CZ" sz="24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20842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611560" y="980728"/>
            <a:ext cx="799288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2400"/>
              </a:spcBef>
              <a:buFont typeface="Arial" pitchFamily="34" charset="0"/>
              <a:buChar char="•"/>
            </a:pPr>
            <a:r>
              <a:rPr lang="cs-CZ" dirty="0">
                <a:latin typeface="Verdana" pitchFamily="34" charset="0"/>
              </a:rPr>
              <a:t>jen pokud vykonává veřejnou správu </a:t>
            </a:r>
          </a:p>
          <a:p>
            <a:pPr marL="342900" indent="-342900" algn="just">
              <a:spcBef>
                <a:spcPts val="2400"/>
              </a:spcBef>
              <a:buFont typeface="Arial" pitchFamily="34" charset="0"/>
              <a:buChar char="•"/>
            </a:pPr>
            <a:r>
              <a:rPr lang="cs-CZ" dirty="0">
                <a:latin typeface="Verdana" pitchFamily="34" charset="0"/>
              </a:rPr>
              <a:t>absence legální definice veřejné správy </a:t>
            </a:r>
          </a:p>
          <a:p>
            <a:pPr marL="342900" indent="-342900" algn="just">
              <a:spcBef>
                <a:spcPts val="2400"/>
              </a:spcBef>
              <a:buFont typeface="Arial" pitchFamily="34" charset="0"/>
              <a:buChar char="•"/>
            </a:pPr>
            <a:r>
              <a:rPr lang="cs-CZ" dirty="0">
                <a:latin typeface="Verdana" pitchFamily="34" charset="0"/>
              </a:rPr>
              <a:t>návrh (MV) zákona o úřednících veřejné správy "vrchnostenskou správou se pro účely tohoto zákona rozumí autoritativní rozhodování o právech, chráněných zájmech </a:t>
            </a:r>
            <a:r>
              <a:rPr lang="cs-CZ" dirty="0" smtClean="0">
                <a:latin typeface="Verdana" pitchFamily="34" charset="0"/>
              </a:rPr>
              <a:t>a povinnostech </a:t>
            </a:r>
            <a:r>
              <a:rPr lang="cs-CZ" dirty="0">
                <a:latin typeface="Verdana" pitchFamily="34" charset="0"/>
              </a:rPr>
              <a:t>fyzických nebo právnických osob v mezích a způsoby, které jsou stanoveny jiným právním předpisem"</a:t>
            </a:r>
          </a:p>
          <a:p>
            <a:pPr marL="342900" indent="-342900" algn="just">
              <a:spcBef>
                <a:spcPts val="2400"/>
              </a:spcBef>
              <a:buFont typeface="Arial" pitchFamily="34" charset="0"/>
              <a:buChar char="•"/>
            </a:pPr>
            <a:r>
              <a:rPr lang="cs-CZ" dirty="0">
                <a:latin typeface="Verdana" pitchFamily="34" charset="0"/>
              </a:rPr>
              <a:t>§ 177 správního řádu "základní zásady činnosti správních orgánů se použijí při výkonu veřejné správy i v případech, kdy zvláštní zákon stanoví, že se správní řád nepoužije, ale sám úpravu odpovídající těmto zásadám neobsahuje; provádí-li správní orgán úkony mimo správní řízení postupuje obdobně jako při správním řádem upraveném vydávání vyjádření, osvědčení a </a:t>
            </a:r>
            <a:r>
              <a:rPr lang="cs-CZ" dirty="0" smtClean="0">
                <a:latin typeface="Verdana" pitchFamily="34" charset="0"/>
              </a:rPr>
              <a:t>sdělení</a:t>
            </a:r>
            <a:endParaRPr lang="cs-CZ" dirty="0">
              <a:latin typeface="Verdana" pitchFamily="34" charset="0"/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270668" y="303039"/>
            <a:ext cx="257314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40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SPRÁVNÍ ÚŘAD</a:t>
            </a:r>
            <a:endParaRPr lang="cs-CZ" sz="24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4979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611560" y="1844824"/>
            <a:ext cx="792088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cs-CZ" sz="2000" dirty="0">
                <a:latin typeface="Verdana" pitchFamily="34" charset="0"/>
              </a:rPr>
              <a:t>podřazení procesu správnímu řádu neznamená samo </a:t>
            </a:r>
            <a:r>
              <a:rPr lang="cs-CZ" sz="2000" dirty="0" smtClean="0">
                <a:latin typeface="Verdana" pitchFamily="34" charset="0"/>
              </a:rPr>
              <a:t>o sobě </a:t>
            </a:r>
            <a:r>
              <a:rPr lang="cs-CZ" sz="2000" dirty="0">
                <a:latin typeface="Verdana" pitchFamily="34" charset="0"/>
              </a:rPr>
              <a:t>že jde o veřejnou </a:t>
            </a:r>
            <a:r>
              <a:rPr lang="cs-CZ" sz="2000" dirty="0" smtClean="0">
                <a:latin typeface="Verdana" pitchFamily="34" charset="0"/>
              </a:rPr>
              <a:t>správu</a:t>
            </a:r>
          </a:p>
          <a:p>
            <a:pPr marL="342900" indent="-342900" algn="just">
              <a:buFont typeface="Arial" pitchFamily="34" charset="0"/>
              <a:buChar char="•"/>
            </a:pPr>
            <a:endParaRPr lang="cs-CZ" sz="2000" dirty="0">
              <a:latin typeface="Verdana" pitchFamily="34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cs-CZ" sz="2000" dirty="0">
                <a:latin typeface="Verdana" pitchFamily="34" charset="0"/>
              </a:rPr>
              <a:t>zákon č. 106/1999 Sb., o svobodném přístupu </a:t>
            </a:r>
            <a:r>
              <a:rPr lang="cs-CZ" sz="2000" dirty="0" smtClean="0">
                <a:latin typeface="Verdana" pitchFamily="34" charset="0"/>
              </a:rPr>
              <a:t>k informacím</a:t>
            </a:r>
          </a:p>
          <a:p>
            <a:pPr marL="342900" indent="-342900" algn="just">
              <a:buFont typeface="Arial" pitchFamily="34" charset="0"/>
              <a:buChar char="•"/>
            </a:pPr>
            <a:endParaRPr lang="cs-CZ" sz="2000" dirty="0">
              <a:latin typeface="Verdana" pitchFamily="34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cs-CZ" sz="2000" dirty="0">
                <a:latin typeface="Verdana" pitchFamily="34" charset="0"/>
              </a:rPr>
              <a:t>zákon č. 221/1999 Sb., o vojácích z </a:t>
            </a:r>
            <a:r>
              <a:rPr lang="cs-CZ" sz="2000" dirty="0" smtClean="0">
                <a:latin typeface="Verdana" pitchFamily="34" charset="0"/>
              </a:rPr>
              <a:t>povolání</a:t>
            </a:r>
          </a:p>
          <a:p>
            <a:pPr marL="342900" indent="-342900" algn="just">
              <a:buFont typeface="Arial" pitchFamily="34" charset="0"/>
              <a:buChar char="•"/>
            </a:pPr>
            <a:endParaRPr lang="cs-CZ" sz="2000" dirty="0">
              <a:latin typeface="Verdana" pitchFamily="34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cs-CZ" sz="2000" dirty="0">
                <a:latin typeface="Verdana" pitchFamily="34" charset="0"/>
              </a:rPr>
              <a:t>zákon č. 361/2003 Sb., o služebním poměru příslušníků bezpečnostních sborů</a:t>
            </a:r>
          </a:p>
        </p:txBody>
      </p:sp>
      <p:sp>
        <p:nvSpPr>
          <p:cNvPr id="3" name="Obdélník 2"/>
          <p:cNvSpPr/>
          <p:nvPr/>
        </p:nvSpPr>
        <p:spPr>
          <a:xfrm>
            <a:off x="330333" y="303039"/>
            <a:ext cx="474572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40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HMOTNÉ A PROCESNÍ PRÁVO</a:t>
            </a:r>
            <a:endParaRPr lang="cs-CZ" sz="24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25648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611560" y="1484784"/>
            <a:ext cx="792088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cs-CZ" dirty="0">
                <a:latin typeface="Verdana" pitchFamily="34" charset="0"/>
              </a:rPr>
              <a:t>jen pokud VS vykonává veřejnou (státní) správu podle zvláštních </a:t>
            </a:r>
            <a:r>
              <a:rPr lang="cs-CZ" dirty="0" smtClean="0">
                <a:latin typeface="Verdana" pitchFamily="34" charset="0"/>
              </a:rPr>
              <a:t>zákonů</a:t>
            </a:r>
          </a:p>
          <a:p>
            <a:pPr marL="342900" indent="-342900" algn="just">
              <a:buFont typeface="Arial" pitchFamily="34" charset="0"/>
              <a:buChar char="•"/>
            </a:pPr>
            <a:endParaRPr lang="cs-CZ" dirty="0">
              <a:latin typeface="Verdana" pitchFamily="34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cs-CZ" dirty="0">
                <a:latin typeface="Verdana" pitchFamily="34" charset="0"/>
              </a:rPr>
              <a:t>VS je orgánem nemocenského pojištění příslušníků VS </a:t>
            </a:r>
            <a:r>
              <a:rPr lang="cs-CZ" dirty="0" smtClean="0">
                <a:latin typeface="Verdana" pitchFamily="34" charset="0"/>
              </a:rPr>
              <a:t>a zaměstnaných </a:t>
            </a:r>
            <a:r>
              <a:rPr lang="cs-CZ" dirty="0">
                <a:latin typeface="Verdana" pitchFamily="34" charset="0"/>
              </a:rPr>
              <a:t>vězněných osob podle zákona </a:t>
            </a:r>
            <a:r>
              <a:rPr lang="cs-CZ" dirty="0" smtClean="0">
                <a:latin typeface="Verdana" pitchFamily="34" charset="0"/>
              </a:rPr>
              <a:t>č. 187/2006 </a:t>
            </a:r>
            <a:r>
              <a:rPr lang="cs-CZ" dirty="0">
                <a:latin typeface="Verdana" pitchFamily="34" charset="0"/>
              </a:rPr>
              <a:t>Sb., o nemocenském </a:t>
            </a:r>
            <a:r>
              <a:rPr lang="cs-CZ" dirty="0" smtClean="0">
                <a:latin typeface="Verdana" pitchFamily="34" charset="0"/>
              </a:rPr>
              <a:t>pojištění</a:t>
            </a:r>
          </a:p>
          <a:p>
            <a:pPr marL="342900" indent="-342900" algn="just">
              <a:buFont typeface="Arial" pitchFamily="34" charset="0"/>
              <a:buChar char="•"/>
            </a:pPr>
            <a:endParaRPr lang="cs-CZ" dirty="0">
              <a:latin typeface="Verdana" pitchFamily="34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cs-CZ" dirty="0">
                <a:latin typeface="Verdana" pitchFamily="34" charset="0"/>
              </a:rPr>
              <a:t>VS je orgánem sociálního zabezpečení příslušníků VS podle zákona č. 582/1991 Sb., o organizaci a provádění sociálního </a:t>
            </a:r>
            <a:r>
              <a:rPr lang="cs-CZ" dirty="0" smtClean="0">
                <a:latin typeface="Verdana" pitchFamily="34" charset="0"/>
              </a:rPr>
              <a:t>zabezpečení</a:t>
            </a:r>
          </a:p>
          <a:p>
            <a:pPr marL="342900" indent="-342900" algn="just">
              <a:buFont typeface="Arial" pitchFamily="34" charset="0"/>
              <a:buChar char="•"/>
            </a:pPr>
            <a:endParaRPr lang="cs-CZ" dirty="0" smtClean="0">
              <a:latin typeface="Verdana" pitchFamily="34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cs-CZ" dirty="0">
                <a:latin typeface="Verdana" pitchFamily="34" charset="0"/>
              </a:rPr>
              <a:t>GŘ VS vyřizuje stížnosti a provádí kontroly zdravotních služeb poskytovaných vězněným osobám podle zákona č. 372/2011 Sb., o zdravotních službách</a:t>
            </a:r>
          </a:p>
        </p:txBody>
      </p:sp>
      <p:sp>
        <p:nvSpPr>
          <p:cNvPr id="3" name="Obdélník 2"/>
          <p:cNvSpPr/>
          <p:nvPr/>
        </p:nvSpPr>
        <p:spPr>
          <a:xfrm>
            <a:off x="272613" y="303039"/>
            <a:ext cx="40113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40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VS JAKO SPRÁVNÍ ÚŘAD</a:t>
            </a:r>
            <a:endParaRPr lang="cs-CZ" sz="24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05385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611560" y="1484784"/>
            <a:ext cx="7920880" cy="39072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2500"/>
              </a:lnSpc>
            </a:pPr>
            <a:r>
              <a:rPr lang="cs-CZ" dirty="0">
                <a:latin typeface="Verdana" pitchFamily="34" charset="0"/>
              </a:rPr>
              <a:t>P</a:t>
            </a:r>
            <a:r>
              <a:rPr lang="cs-CZ" dirty="0" smtClean="0">
                <a:latin typeface="Verdana" pitchFamily="34" charset="0"/>
              </a:rPr>
              <a:t>ůsobení na odsouzené ve výkonu trestu odnětí svobody prostřednictvím konkrétních pokynů a příkazů není rozhodováním o právech či povinnostech odsouzených v oblasti veřejné správy, nýbrž projevem „řízení“ odsouzených individuálními pokyny a rozkazy Vězeňské služby v rámci právního vztahu nuceně založeného vykonatelným rozsudkem soudu o uložení trestu odnětí svobody; pouze v případě, že by takovým aktem „řízení“ bylo rozhodnuto i o veřejném subjektivním právu či povinnosti odsouzeného, vystupovala by v konkrétní věci Vězeňská služba či její složka jako správní orgán ve smyslu § 4 odst. 1 písm. a) s. ř. s. (usnesení Krajského soudu v Plzni č.j. 57 Ca 166/2005 ze dne 30.11.2006)</a:t>
            </a:r>
            <a:endParaRPr lang="cs-CZ" dirty="0">
              <a:latin typeface="Verdana" pitchFamily="34" charset="0"/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272613" y="303039"/>
            <a:ext cx="56717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40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PŮSOBENÍ VS NA VĚZNĚNÉ OSOBY</a:t>
            </a:r>
            <a:endParaRPr lang="cs-CZ" sz="24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76945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272613" y="303039"/>
            <a:ext cx="743684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40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ROZHODOVÁNÍ VS FORMOU INDIVIDUÁLNÍHO</a:t>
            </a:r>
          </a:p>
          <a:p>
            <a:r>
              <a:rPr lang="cs-CZ" sz="240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PRÁVNÍHO AKTU</a:t>
            </a:r>
            <a:endParaRPr lang="cs-CZ" sz="24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611560" y="1181073"/>
            <a:ext cx="7920880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buFont typeface="Arial" pitchFamily="34" charset="0"/>
              <a:buChar char="•"/>
            </a:pPr>
            <a:r>
              <a:rPr lang="cs-CZ" sz="1600" dirty="0">
                <a:latin typeface="Verdana" pitchFamily="34" charset="0"/>
              </a:rPr>
              <a:t>s konstitutivními účinky (ex </a:t>
            </a:r>
            <a:r>
              <a:rPr lang="cs-CZ" sz="1600" dirty="0" err="1">
                <a:latin typeface="Verdana" pitchFamily="34" charset="0"/>
              </a:rPr>
              <a:t>nunc</a:t>
            </a:r>
            <a:r>
              <a:rPr lang="cs-CZ" sz="1600" dirty="0">
                <a:latin typeface="Verdana" pitchFamily="34" charset="0"/>
              </a:rPr>
              <a:t>) a s deklaratorními účinky (ex </a:t>
            </a:r>
            <a:r>
              <a:rPr lang="cs-CZ" sz="1600" dirty="0" err="1">
                <a:latin typeface="Verdana" pitchFamily="34" charset="0"/>
              </a:rPr>
              <a:t>tunc</a:t>
            </a:r>
            <a:r>
              <a:rPr lang="cs-CZ" sz="1600" dirty="0">
                <a:latin typeface="Verdana" pitchFamily="34" charset="0"/>
              </a:rPr>
              <a:t>)</a:t>
            </a:r>
          </a:p>
          <a:p>
            <a:pPr marL="342900" indent="-342900" algn="just">
              <a:spcBef>
                <a:spcPts val="600"/>
              </a:spcBef>
              <a:buFont typeface="Arial" pitchFamily="34" charset="0"/>
              <a:buChar char="•"/>
            </a:pPr>
            <a:r>
              <a:rPr lang="cs-CZ" sz="1600" dirty="0">
                <a:latin typeface="Verdana" pitchFamily="34" charset="0"/>
              </a:rPr>
              <a:t>opravným prostředkem stížnost </a:t>
            </a:r>
          </a:p>
          <a:p>
            <a:pPr marL="342900" indent="-342900" algn="just">
              <a:spcBef>
                <a:spcPts val="600"/>
              </a:spcBef>
              <a:buFont typeface="Arial" pitchFamily="34" charset="0"/>
              <a:buChar char="•"/>
            </a:pPr>
            <a:r>
              <a:rPr lang="cs-CZ" sz="1600" dirty="0">
                <a:latin typeface="Verdana" pitchFamily="34" charset="0"/>
              </a:rPr>
              <a:t>varianty správního soudnictví a varianty jeho organizační struktury (</a:t>
            </a:r>
            <a:r>
              <a:rPr lang="cs-CZ" sz="1600" dirty="0" smtClean="0">
                <a:latin typeface="Verdana" pitchFamily="34" charset="0"/>
              </a:rPr>
              <a:t>O. </a:t>
            </a:r>
            <a:r>
              <a:rPr lang="cs-CZ" sz="1600" dirty="0" err="1" smtClean="0">
                <a:latin typeface="Verdana" pitchFamily="34" charset="0"/>
              </a:rPr>
              <a:t>Motejl</a:t>
            </a:r>
            <a:r>
              <a:rPr lang="cs-CZ" sz="1600" dirty="0" smtClean="0">
                <a:latin typeface="Verdana" pitchFamily="34" charset="0"/>
              </a:rPr>
              <a:t> </a:t>
            </a:r>
            <a:r>
              <a:rPr lang="cs-CZ" sz="1600" dirty="0">
                <a:latin typeface="Verdana" pitchFamily="34" charset="0"/>
              </a:rPr>
              <a:t>- sněmovní tisk č. 669/2000)</a:t>
            </a:r>
          </a:p>
          <a:p>
            <a:pPr marL="342900" indent="-342900" algn="just">
              <a:spcBef>
                <a:spcPts val="600"/>
              </a:spcBef>
              <a:buFont typeface="Arial" pitchFamily="34" charset="0"/>
              <a:buChar char="•"/>
            </a:pPr>
            <a:r>
              <a:rPr lang="cs-CZ" sz="1600" dirty="0">
                <a:latin typeface="Verdana" pitchFamily="34" charset="0"/>
              </a:rPr>
              <a:t>náhrada zvýšených nákladů při poskytování zdravotních služeb (§ 36 ZVTOS a § 18/6-7 ZVV)</a:t>
            </a:r>
          </a:p>
          <a:p>
            <a:pPr marL="342900" indent="-342900" algn="just">
              <a:spcBef>
                <a:spcPts val="600"/>
              </a:spcBef>
              <a:buFont typeface="Arial" pitchFamily="34" charset="0"/>
              <a:buChar char="•"/>
            </a:pPr>
            <a:r>
              <a:rPr lang="cs-CZ" sz="1600" dirty="0">
                <a:latin typeface="Verdana" pitchFamily="34" charset="0"/>
              </a:rPr>
              <a:t>náhrada škody (§ 39a ZVTOS x občanský zákoník podle §21 ZVV)</a:t>
            </a:r>
          </a:p>
          <a:p>
            <a:pPr marL="342900" indent="-342900" algn="just">
              <a:spcBef>
                <a:spcPts val="600"/>
              </a:spcBef>
              <a:buFont typeface="Arial" pitchFamily="34" charset="0"/>
              <a:buChar char="•"/>
            </a:pPr>
            <a:r>
              <a:rPr lang="cs-CZ" sz="1600" dirty="0">
                <a:latin typeface="Verdana" pitchFamily="34" charset="0"/>
              </a:rPr>
              <a:t>uložení kázeňského trestu (§ 51 a 52 ZVTOS a § 23 ZVV)</a:t>
            </a:r>
          </a:p>
          <a:p>
            <a:pPr marL="342900" indent="-342900" algn="just">
              <a:spcBef>
                <a:spcPts val="600"/>
              </a:spcBef>
              <a:buFont typeface="Arial" pitchFamily="34" charset="0"/>
              <a:buChar char="•"/>
            </a:pPr>
            <a:r>
              <a:rPr lang="cs-CZ" sz="1600" dirty="0">
                <a:latin typeface="Verdana" pitchFamily="34" charset="0"/>
              </a:rPr>
              <a:t>povolení výkonu trestu a vazby matce společně s dítětem (§ 67 ZVTOS a § 28a ZVV)</a:t>
            </a:r>
          </a:p>
          <a:p>
            <a:pPr marL="342900" indent="-342900" algn="just">
              <a:spcBef>
                <a:spcPts val="600"/>
              </a:spcBef>
              <a:buFont typeface="Arial" pitchFamily="34" charset="0"/>
              <a:buChar char="•"/>
            </a:pPr>
            <a:r>
              <a:rPr lang="cs-CZ" sz="1600" dirty="0">
                <a:latin typeface="Verdana" pitchFamily="34" charset="0"/>
              </a:rPr>
              <a:t>zabrání věci (§ 69 ŘVTOS - sic! a § 23 ZVV)</a:t>
            </a:r>
          </a:p>
          <a:p>
            <a:pPr marL="342900" indent="-342900" algn="just">
              <a:spcBef>
                <a:spcPts val="600"/>
              </a:spcBef>
              <a:buFont typeface="Arial" pitchFamily="34" charset="0"/>
              <a:buChar char="•"/>
            </a:pPr>
            <a:r>
              <a:rPr lang="cs-CZ" sz="1600" dirty="0">
                <a:latin typeface="Verdana" pitchFamily="34" charset="0"/>
              </a:rPr>
              <a:t>náhrada nákladů výkonu trestu a vazby (§ 7, 8 a 11 vyhlášky </a:t>
            </a:r>
            <a:r>
              <a:rPr lang="cs-CZ" sz="1600" dirty="0" smtClean="0">
                <a:latin typeface="Verdana" pitchFamily="34" charset="0"/>
              </a:rPr>
              <a:t>č. 10/2000 </a:t>
            </a:r>
            <a:r>
              <a:rPr lang="cs-CZ" sz="1600" dirty="0">
                <a:latin typeface="Verdana" pitchFamily="34" charset="0"/>
              </a:rPr>
              <a:t>Sb., o srážkách z odměny osob, které jsou ve výkonu trestu odnětí svobody zaměstnány, o výkonu rozhodnutí srážkami z odměny těchto osob a chovanců zvláštních výchovných zařízení a o úhradě dalších nákladů - sic!)</a:t>
            </a:r>
          </a:p>
        </p:txBody>
      </p:sp>
    </p:spTree>
    <p:extLst>
      <p:ext uri="{BB962C8B-B14F-4D97-AF65-F5344CB8AC3E}">
        <p14:creationId xmlns:p14="http://schemas.microsoft.com/office/powerpoint/2010/main" val="341214530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Kancelář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161</TotalTime>
  <Words>484</Words>
  <Application>Microsoft Office PowerPoint</Application>
  <PresentationFormat>Předvádění na obrazovce (4:3)</PresentationFormat>
  <Paragraphs>91</Paragraphs>
  <Slides>13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Motiv systému Office</vt:lpstr>
      <vt:lpstr>Postavení Vězeňské služby ČR a veřejná správa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Děkuji za pozornost</vt:lpstr>
    </vt:vector>
  </TitlesOfParts>
  <Company>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Postavení Vězeňské služby ČR a veřejná správa</dc:title>
  <dc:creator>Králová Miroslava, Mgr.</dc:creator>
  <cp:lastModifiedBy>Zdražilová Petra Mgr.</cp:lastModifiedBy>
  <cp:revision>12</cp:revision>
  <cp:lastPrinted>2012-11-02T09:40:23Z</cp:lastPrinted>
  <dcterms:created xsi:type="dcterms:W3CDTF">2012-11-01T11:08:39Z</dcterms:created>
  <dcterms:modified xsi:type="dcterms:W3CDTF">2012-11-29T09:53:01Z</dcterms:modified>
</cp:coreProperties>
</file>