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5" r:id="rId7"/>
    <p:sldId id="266" r:id="rId8"/>
    <p:sldId id="267" r:id="rId9"/>
    <p:sldId id="258" r:id="rId10"/>
    <p:sldId id="264" r:id="rId11"/>
  </p:sldIdLst>
  <p:sldSz cx="18288000" cy="10287000"/>
  <p:notesSz cx="6858000" cy="9144000"/>
  <p:embeddedFontLst>
    <p:embeddedFont>
      <p:font typeface="Corbel" panose="020B0503020204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urce Sans Pro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576"/>
    <a:srgbClr val="B1C32C"/>
    <a:srgbClr val="AB0646"/>
    <a:srgbClr val="005E8B"/>
    <a:srgbClr val="E37D27"/>
    <a:srgbClr val="8D4157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589" autoAdjust="0"/>
  </p:normalViewPr>
  <p:slideViewPr>
    <p:cSldViewPr>
      <p:cViewPr varScale="1">
        <p:scale>
          <a:sx n="73" d="100"/>
          <a:sy n="73" d="100"/>
        </p:scale>
        <p:origin x="7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45595-27F0-412D-9126-F847C27DB634}" type="datetimeFigureOut">
              <a:rPr lang="cs-CZ" smtClean="0"/>
              <a:t>23.9.2024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480" y="4400176"/>
            <a:ext cx="5487041" cy="36002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6288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3852" y="8686288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ED94C-9A43-4AD3-8BAF-E7D628E489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40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oblečení, interiér, strop, osoba&#10;&#10;Popis byl vytvořen automaticky">
            <a:extLst>
              <a:ext uri="{FF2B5EF4-FFF2-40B4-BE49-F238E27FC236}">
                <a16:creationId xmlns:a16="http://schemas.microsoft.com/office/drawing/2014/main" id="{56CBBB3A-5A4C-3D8C-F3AA-9F101224E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-24491"/>
            <a:ext cx="15834318" cy="105537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829801" y="-24491"/>
            <a:ext cx="8458200" cy="10311491"/>
          </a:xfrm>
          <a:prstGeom prst="rect">
            <a:avLst/>
          </a:prstGeom>
          <a:solidFill>
            <a:srgbClr val="018576"/>
          </a:solid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0957351" y="8838050"/>
            <a:ext cx="6137953" cy="4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cs-CZ" sz="2400" dirty="0" smtClean="0">
                <a:solidFill>
                  <a:srgbClr val="FFFFFF"/>
                </a:solidFill>
                <a:latin typeface="Corbel" panose="020B0503020204020204" pitchFamily="34" charset="0"/>
                <a:ea typeface="Source Sans Pro"/>
                <a:cs typeface="Source Sans Pro"/>
                <a:sym typeface="Source Sans Pro"/>
              </a:rPr>
              <a:t>Stanislav Křeček </a:t>
            </a:r>
            <a:endParaRPr lang="en-US" sz="2400" dirty="0">
              <a:solidFill>
                <a:srgbClr val="FFFFFF"/>
              </a:solidFill>
              <a:latin typeface="Corbel" panose="020B0503020204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39400" y="1838778"/>
            <a:ext cx="73914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cs-CZ" sz="4000" b="1" dirty="0" smtClean="0">
              <a:solidFill>
                <a:srgbClr val="FFFFFF"/>
              </a:solidFill>
              <a:latin typeface="Corbel" panose="020B0503020204020204" pitchFamily="34" charset="0"/>
              <a:ea typeface="Gotham Condensed Bold"/>
              <a:cs typeface="Gotham Condensed Bold"/>
              <a:sym typeface="Gotham Condensed Bold"/>
            </a:endParaRPr>
          </a:p>
          <a:p>
            <a:pPr algn="ctr"/>
            <a:r>
              <a:rPr lang="cs-CZ" sz="4000" b="1" dirty="0" smtClean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Seminář </a:t>
            </a:r>
            <a:r>
              <a:rPr lang="en-US" sz="4000" b="1" dirty="0" smtClean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15 </a:t>
            </a:r>
            <a:r>
              <a:rPr lang="en-US" sz="4000" b="1" dirty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let </a:t>
            </a:r>
            <a:r>
              <a:rPr lang="en-US" sz="4000" b="1" dirty="0" err="1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antidiskriminačního</a:t>
            </a:r>
            <a:r>
              <a:rPr lang="en-US" sz="4000" b="1" dirty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zákona</a:t>
            </a:r>
            <a:endParaRPr lang="cs-CZ" sz="4000" b="1" dirty="0" smtClean="0">
              <a:solidFill>
                <a:srgbClr val="FFFFFF"/>
              </a:solidFill>
              <a:latin typeface="Corbel" panose="020B0503020204020204" pitchFamily="34" charset="0"/>
              <a:ea typeface="Gotham Condensed Bold"/>
              <a:cs typeface="Gotham Condensed Bold"/>
              <a:sym typeface="Gotham Condensed Bold"/>
            </a:endParaRPr>
          </a:p>
          <a:p>
            <a:pPr algn="ctr"/>
            <a:endParaRPr lang="cs-CZ" sz="4000" b="1" dirty="0" smtClean="0">
              <a:solidFill>
                <a:srgbClr val="FFFFFF"/>
              </a:solidFill>
              <a:latin typeface="Corbel" panose="020B0503020204020204" pitchFamily="34" charset="0"/>
              <a:ea typeface="Gotham Condensed Bold"/>
              <a:cs typeface="Gotham Condensed Bold"/>
              <a:sym typeface="Gotham Condensed Bold"/>
            </a:endParaRPr>
          </a:p>
          <a:p>
            <a:pPr algn="ctr"/>
            <a:r>
              <a:rPr lang="en-US" sz="4000" b="1" dirty="0" err="1" smtClean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Antidiskriminační</a:t>
            </a:r>
            <a:r>
              <a:rPr lang="en-US" sz="4000" b="1" dirty="0" smtClean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právo</a:t>
            </a:r>
            <a:r>
              <a:rPr lang="en-US" sz="4000" b="1" dirty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 u </a:t>
            </a:r>
            <a:r>
              <a:rPr lang="en-US" sz="4000" b="1" dirty="0" err="1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nás</a:t>
            </a:r>
            <a:r>
              <a:rPr lang="en-US" sz="4000" b="1" dirty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 a v </a:t>
            </a:r>
            <a:r>
              <a:rPr lang="en-US" sz="4000" b="1" dirty="0" err="1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Evropě</a:t>
            </a:r>
            <a:r>
              <a:rPr lang="en-US" sz="4000" b="1" dirty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 (2009 – 2024) – </a:t>
            </a:r>
            <a:r>
              <a:rPr lang="en-US" sz="4000" b="1" dirty="0" err="1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nejdůležitější</a:t>
            </a:r>
            <a:r>
              <a:rPr lang="en-US" sz="4000" b="1" dirty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milníky</a:t>
            </a:r>
            <a:r>
              <a:rPr lang="en-US" sz="4000" b="1" dirty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, </a:t>
            </a:r>
            <a:r>
              <a:rPr lang="en-US" sz="4000" b="1" dirty="0" err="1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výzvy</a:t>
            </a:r>
            <a:r>
              <a:rPr lang="en-US" sz="4000" b="1" dirty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 do </a:t>
            </a:r>
            <a:r>
              <a:rPr lang="en-US" sz="4000" b="1" dirty="0" err="1" smtClean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budoucna</a:t>
            </a:r>
            <a:endParaRPr lang="cs-CZ" sz="4000" b="1" dirty="0" smtClean="0">
              <a:solidFill>
                <a:srgbClr val="FFFFFF"/>
              </a:solidFill>
              <a:latin typeface="Corbel" panose="020B0503020204020204" pitchFamily="34" charset="0"/>
              <a:ea typeface="Gotham Condensed Bold"/>
              <a:cs typeface="Gotham Condensed Bold"/>
              <a:sym typeface="Gotham Condensed Bold"/>
            </a:endParaRPr>
          </a:p>
          <a:p>
            <a:pPr algn="ctr"/>
            <a:endParaRPr lang="cs-CZ" sz="4000" b="1" dirty="0" smtClean="0">
              <a:solidFill>
                <a:srgbClr val="FFFFFF"/>
              </a:solidFill>
              <a:latin typeface="Corbel" panose="020B0503020204020204" pitchFamily="34" charset="0"/>
              <a:ea typeface="Gotham Condensed Bold"/>
              <a:cs typeface="Gotham Condensed Bold"/>
              <a:sym typeface="Gotham Condensed Bold"/>
            </a:endParaRPr>
          </a:p>
          <a:p>
            <a:pPr algn="ctr"/>
            <a:r>
              <a:rPr lang="cs-CZ" sz="4000" b="1" dirty="0" smtClean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Postřehy poslance a ombudsmana</a:t>
            </a:r>
            <a:endParaRPr lang="en-US" sz="4000" b="1" dirty="0">
              <a:solidFill>
                <a:srgbClr val="FFFFFF"/>
              </a:solidFill>
              <a:latin typeface="Corbel" panose="020B0503020204020204" pitchFamily="34" charset="0"/>
              <a:ea typeface="Gotham Condensed Bold"/>
              <a:cs typeface="Gotham Condensed Bold"/>
              <a:sym typeface="Gotham Condensed Bold"/>
            </a:endParaRPr>
          </a:p>
          <a:p>
            <a:pPr algn="ctr"/>
            <a:endParaRPr lang="en-US" sz="4000" b="1" dirty="0">
              <a:solidFill>
                <a:srgbClr val="FFFFFF"/>
              </a:solidFill>
              <a:latin typeface="Corbel" panose="020B0503020204020204" pitchFamily="34" charset="0"/>
              <a:ea typeface="Gotham Condensed Bold"/>
              <a:cs typeface="Gotham Condensed Bold"/>
              <a:sym typeface="Gotham Condensed Bold"/>
            </a:endParaRPr>
          </a:p>
        </p:txBody>
      </p:sp>
      <p:pic>
        <p:nvPicPr>
          <p:cNvPr id="10" name="Obrázek 9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00BEC2A9-3F90-2BE0-73E2-A91649A7A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826" y="775572"/>
            <a:ext cx="4271810" cy="1063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osoba, oblečení, prst, palec&#10;&#10;Popis byl vytvořen automaticky">
            <a:extLst>
              <a:ext uri="{FF2B5EF4-FFF2-40B4-BE49-F238E27FC236}">
                <a16:creationId xmlns:a16="http://schemas.microsoft.com/office/drawing/2014/main" id="{02D93450-C21D-7988-27E5-B08B9B94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48087" r="16626" b="28979"/>
          <a:stretch/>
        </p:blipFill>
        <p:spPr>
          <a:xfrm>
            <a:off x="-1" y="-1"/>
            <a:ext cx="18310331" cy="3543301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7A8A2E4A-5FC3-B90E-3165-79BC1A09D3D2}"/>
              </a:ext>
            </a:extLst>
          </p:cNvPr>
          <p:cNvSpPr/>
          <p:nvPr/>
        </p:nvSpPr>
        <p:spPr>
          <a:xfrm>
            <a:off x="0" y="0"/>
            <a:ext cx="18310331" cy="3543301"/>
          </a:xfrm>
          <a:prstGeom prst="rect">
            <a:avLst/>
          </a:prstGeom>
          <a:solidFill>
            <a:srgbClr val="02857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AutoShape 4"/>
          <p:cNvSpPr/>
          <p:nvPr/>
        </p:nvSpPr>
        <p:spPr>
          <a:xfrm>
            <a:off x="0" y="9528315"/>
            <a:ext cx="2096249" cy="0"/>
          </a:xfrm>
          <a:prstGeom prst="line">
            <a:avLst/>
          </a:prstGeom>
          <a:ln w="76200" cap="flat">
            <a:solidFill>
              <a:srgbClr val="DE7C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5" name="AutoShape 5"/>
          <p:cNvSpPr/>
          <p:nvPr/>
        </p:nvSpPr>
        <p:spPr>
          <a:xfrm>
            <a:off x="9994981" y="9528315"/>
            <a:ext cx="8293019" cy="0"/>
          </a:xfrm>
          <a:prstGeom prst="line">
            <a:avLst/>
          </a:prstGeom>
          <a:ln w="76200" cap="flat">
            <a:solidFill>
              <a:srgbClr val="0185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2510893" y="9528315"/>
            <a:ext cx="2096249" cy="0"/>
          </a:xfrm>
          <a:prstGeom prst="line">
            <a:avLst/>
          </a:prstGeom>
          <a:ln w="76200" cap="flat">
            <a:solidFill>
              <a:srgbClr val="025D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7" name="AutoShape 7"/>
          <p:cNvSpPr/>
          <p:nvPr/>
        </p:nvSpPr>
        <p:spPr>
          <a:xfrm>
            <a:off x="5021786" y="9528315"/>
            <a:ext cx="2096249" cy="0"/>
          </a:xfrm>
          <a:prstGeom prst="line">
            <a:avLst/>
          </a:prstGeom>
          <a:ln w="76200" cap="flat">
            <a:solidFill>
              <a:srgbClr val="A90E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8" name="AutoShape 8"/>
          <p:cNvSpPr/>
          <p:nvPr/>
        </p:nvSpPr>
        <p:spPr>
          <a:xfrm>
            <a:off x="7532679" y="9528315"/>
            <a:ext cx="2096249" cy="0"/>
          </a:xfrm>
          <a:prstGeom prst="line">
            <a:avLst/>
          </a:prstGeom>
          <a:ln w="76200" cap="flat">
            <a:solidFill>
              <a:srgbClr val="B0C2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3" name="TextBox 13"/>
          <p:cNvSpPr txBox="1"/>
          <p:nvPr/>
        </p:nvSpPr>
        <p:spPr>
          <a:xfrm>
            <a:off x="1627201" y="1104658"/>
            <a:ext cx="15033598" cy="94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5600" b="1" dirty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NADPIS O VÍCE SLOVECH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C45C9A3D-22B9-B945-0DF6-F87C119F1274}"/>
              </a:ext>
            </a:extLst>
          </p:cNvPr>
          <p:cNvSpPr txBox="1"/>
          <p:nvPr/>
        </p:nvSpPr>
        <p:spPr>
          <a:xfrm>
            <a:off x="1627201" y="2040323"/>
            <a:ext cx="15033598" cy="94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5600" dirty="0" err="1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podnadpis</a:t>
            </a:r>
            <a:endParaRPr lang="en-US" sz="5600" dirty="0">
              <a:solidFill>
                <a:srgbClr val="FFFFFF"/>
              </a:solidFill>
              <a:latin typeface="Corbel" panose="020B0503020204020204" pitchFamily="34" charset="0"/>
              <a:ea typeface="Gotham Condensed Bold"/>
              <a:cs typeface="Gotham Condensed Bold"/>
              <a:sym typeface="Gotham Condensed Bold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b="8428"/>
          <a:stretch/>
        </p:blipFill>
        <p:spPr>
          <a:xfrm>
            <a:off x="-2" y="11974"/>
            <a:ext cx="18285714" cy="92463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osoba, oblečení, prst, palec&#10;&#10;Popis byl vytvořen automaticky">
            <a:extLst>
              <a:ext uri="{FF2B5EF4-FFF2-40B4-BE49-F238E27FC236}">
                <a16:creationId xmlns:a16="http://schemas.microsoft.com/office/drawing/2014/main" id="{02D93450-C21D-7988-27E5-B08B9B94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48087" r="16626" b="28979"/>
          <a:stretch/>
        </p:blipFill>
        <p:spPr>
          <a:xfrm>
            <a:off x="-1" y="-1"/>
            <a:ext cx="18310331" cy="3543301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7A8A2E4A-5FC3-B90E-3165-79BC1A09D3D2}"/>
              </a:ext>
            </a:extLst>
          </p:cNvPr>
          <p:cNvSpPr/>
          <p:nvPr/>
        </p:nvSpPr>
        <p:spPr>
          <a:xfrm>
            <a:off x="0" y="0"/>
            <a:ext cx="18310331" cy="3543301"/>
          </a:xfrm>
          <a:prstGeom prst="rect">
            <a:avLst/>
          </a:prstGeom>
          <a:solidFill>
            <a:srgbClr val="02857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AutoShape 4"/>
          <p:cNvSpPr/>
          <p:nvPr/>
        </p:nvSpPr>
        <p:spPr>
          <a:xfrm>
            <a:off x="0" y="9528315"/>
            <a:ext cx="2096249" cy="0"/>
          </a:xfrm>
          <a:prstGeom prst="line">
            <a:avLst/>
          </a:prstGeom>
          <a:ln w="76200" cap="flat">
            <a:solidFill>
              <a:srgbClr val="DE7C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5" name="AutoShape 5"/>
          <p:cNvSpPr/>
          <p:nvPr/>
        </p:nvSpPr>
        <p:spPr>
          <a:xfrm>
            <a:off x="9994981" y="9528315"/>
            <a:ext cx="8293019" cy="0"/>
          </a:xfrm>
          <a:prstGeom prst="line">
            <a:avLst/>
          </a:prstGeom>
          <a:ln w="76200" cap="flat">
            <a:solidFill>
              <a:srgbClr val="0185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2510893" y="9528315"/>
            <a:ext cx="2096249" cy="0"/>
          </a:xfrm>
          <a:prstGeom prst="line">
            <a:avLst/>
          </a:prstGeom>
          <a:ln w="76200" cap="flat">
            <a:solidFill>
              <a:srgbClr val="025D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7" name="AutoShape 7"/>
          <p:cNvSpPr/>
          <p:nvPr/>
        </p:nvSpPr>
        <p:spPr>
          <a:xfrm>
            <a:off x="5021786" y="9528315"/>
            <a:ext cx="2096249" cy="0"/>
          </a:xfrm>
          <a:prstGeom prst="line">
            <a:avLst/>
          </a:prstGeom>
          <a:ln w="76200" cap="flat">
            <a:solidFill>
              <a:srgbClr val="A90E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8" name="AutoShape 8"/>
          <p:cNvSpPr/>
          <p:nvPr/>
        </p:nvSpPr>
        <p:spPr>
          <a:xfrm>
            <a:off x="7532679" y="9528315"/>
            <a:ext cx="2096249" cy="0"/>
          </a:xfrm>
          <a:prstGeom prst="line">
            <a:avLst/>
          </a:prstGeom>
          <a:ln w="76200" cap="flat">
            <a:solidFill>
              <a:srgbClr val="B0C2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3" name="TextBox 13"/>
          <p:cNvSpPr txBox="1"/>
          <p:nvPr/>
        </p:nvSpPr>
        <p:spPr>
          <a:xfrm>
            <a:off x="1627201" y="1104658"/>
            <a:ext cx="15033598" cy="94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5600" b="1" dirty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NADPIS O VÍCE SLOVECH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C45C9A3D-22B9-B945-0DF6-F87C119F1274}"/>
              </a:ext>
            </a:extLst>
          </p:cNvPr>
          <p:cNvSpPr txBox="1"/>
          <p:nvPr/>
        </p:nvSpPr>
        <p:spPr>
          <a:xfrm>
            <a:off x="1627201" y="2040323"/>
            <a:ext cx="15033598" cy="94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5600" dirty="0" err="1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podnadpis</a:t>
            </a:r>
            <a:endParaRPr lang="en-US" sz="5600" dirty="0">
              <a:solidFill>
                <a:srgbClr val="FFFFFF"/>
              </a:solidFill>
              <a:latin typeface="Corbel" panose="020B0503020204020204" pitchFamily="34" charset="0"/>
              <a:ea typeface="Gotham Condensed Bold"/>
              <a:cs typeface="Gotham Condensed Bold"/>
              <a:sym typeface="Gotham Condensed Bold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9"/>
          <a:stretch/>
        </p:blipFill>
        <p:spPr>
          <a:xfrm>
            <a:off x="0" y="33746"/>
            <a:ext cx="18285712" cy="91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osoba, oblečení, prst, palec&#10;&#10;Popis byl vytvořen automaticky">
            <a:extLst>
              <a:ext uri="{FF2B5EF4-FFF2-40B4-BE49-F238E27FC236}">
                <a16:creationId xmlns:a16="http://schemas.microsoft.com/office/drawing/2014/main" id="{02D93450-C21D-7988-27E5-B08B9B94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48087" r="16626" b="28979"/>
          <a:stretch/>
        </p:blipFill>
        <p:spPr>
          <a:xfrm>
            <a:off x="-1" y="-1"/>
            <a:ext cx="18310331" cy="3543301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7A8A2E4A-5FC3-B90E-3165-79BC1A09D3D2}"/>
              </a:ext>
            </a:extLst>
          </p:cNvPr>
          <p:cNvSpPr/>
          <p:nvPr/>
        </p:nvSpPr>
        <p:spPr>
          <a:xfrm>
            <a:off x="0" y="0"/>
            <a:ext cx="18310331" cy="3543301"/>
          </a:xfrm>
          <a:prstGeom prst="rect">
            <a:avLst/>
          </a:prstGeom>
          <a:solidFill>
            <a:srgbClr val="02857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AutoShape 4"/>
          <p:cNvSpPr/>
          <p:nvPr/>
        </p:nvSpPr>
        <p:spPr>
          <a:xfrm>
            <a:off x="0" y="9528315"/>
            <a:ext cx="2096249" cy="0"/>
          </a:xfrm>
          <a:prstGeom prst="line">
            <a:avLst/>
          </a:prstGeom>
          <a:ln w="76200" cap="flat">
            <a:solidFill>
              <a:srgbClr val="DE7C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5" name="AutoShape 5"/>
          <p:cNvSpPr/>
          <p:nvPr/>
        </p:nvSpPr>
        <p:spPr>
          <a:xfrm>
            <a:off x="9994981" y="9528315"/>
            <a:ext cx="8293019" cy="0"/>
          </a:xfrm>
          <a:prstGeom prst="line">
            <a:avLst/>
          </a:prstGeom>
          <a:ln w="76200" cap="flat">
            <a:solidFill>
              <a:srgbClr val="0185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2510893" y="9528315"/>
            <a:ext cx="2096249" cy="0"/>
          </a:xfrm>
          <a:prstGeom prst="line">
            <a:avLst/>
          </a:prstGeom>
          <a:ln w="76200" cap="flat">
            <a:solidFill>
              <a:srgbClr val="025D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7" name="AutoShape 7"/>
          <p:cNvSpPr/>
          <p:nvPr/>
        </p:nvSpPr>
        <p:spPr>
          <a:xfrm>
            <a:off x="5021786" y="9528315"/>
            <a:ext cx="2096249" cy="0"/>
          </a:xfrm>
          <a:prstGeom prst="line">
            <a:avLst/>
          </a:prstGeom>
          <a:ln w="76200" cap="flat">
            <a:solidFill>
              <a:srgbClr val="A90E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8" name="AutoShape 8"/>
          <p:cNvSpPr/>
          <p:nvPr/>
        </p:nvSpPr>
        <p:spPr>
          <a:xfrm>
            <a:off x="7532679" y="9528315"/>
            <a:ext cx="2096249" cy="0"/>
          </a:xfrm>
          <a:prstGeom prst="line">
            <a:avLst/>
          </a:prstGeom>
          <a:ln w="76200" cap="flat">
            <a:solidFill>
              <a:srgbClr val="B0C2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C45C9A3D-22B9-B945-0DF6-F87C119F1274}"/>
              </a:ext>
            </a:extLst>
          </p:cNvPr>
          <p:cNvSpPr txBox="1"/>
          <p:nvPr/>
        </p:nvSpPr>
        <p:spPr>
          <a:xfrm>
            <a:off x="1627201" y="2040323"/>
            <a:ext cx="15033598" cy="94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5600" dirty="0" err="1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podnadpis</a:t>
            </a:r>
            <a:endParaRPr lang="en-US" sz="5600" dirty="0">
              <a:solidFill>
                <a:srgbClr val="FFFFFF"/>
              </a:solidFill>
              <a:latin typeface="Corbel" panose="020B0503020204020204" pitchFamily="34" charset="0"/>
              <a:ea typeface="Gotham Condensed Bold"/>
              <a:cs typeface="Gotham Condensed Bold"/>
              <a:sym typeface="Gotham Condensed Bold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" b="3243"/>
          <a:stretch/>
        </p:blipFill>
        <p:spPr>
          <a:xfrm>
            <a:off x="-2" y="29391"/>
            <a:ext cx="18285714" cy="92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5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osoba, oblečení, prst, palec&#10;&#10;Popis byl vytvořen automaticky">
            <a:extLst>
              <a:ext uri="{FF2B5EF4-FFF2-40B4-BE49-F238E27FC236}">
                <a16:creationId xmlns:a16="http://schemas.microsoft.com/office/drawing/2014/main" id="{02D93450-C21D-7988-27E5-B08B9B94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48087" r="16626" b="28979"/>
          <a:stretch/>
        </p:blipFill>
        <p:spPr>
          <a:xfrm>
            <a:off x="-1" y="-1"/>
            <a:ext cx="18310331" cy="3543301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7A8A2E4A-5FC3-B90E-3165-79BC1A09D3D2}"/>
              </a:ext>
            </a:extLst>
          </p:cNvPr>
          <p:cNvSpPr/>
          <p:nvPr/>
        </p:nvSpPr>
        <p:spPr>
          <a:xfrm>
            <a:off x="0" y="0"/>
            <a:ext cx="18310331" cy="3543301"/>
          </a:xfrm>
          <a:prstGeom prst="rect">
            <a:avLst/>
          </a:prstGeom>
          <a:solidFill>
            <a:srgbClr val="02857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AutoShape 4"/>
          <p:cNvSpPr/>
          <p:nvPr/>
        </p:nvSpPr>
        <p:spPr>
          <a:xfrm>
            <a:off x="0" y="9528315"/>
            <a:ext cx="2096249" cy="0"/>
          </a:xfrm>
          <a:prstGeom prst="line">
            <a:avLst/>
          </a:prstGeom>
          <a:ln w="76200" cap="flat">
            <a:solidFill>
              <a:srgbClr val="DE7C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5" name="AutoShape 5"/>
          <p:cNvSpPr/>
          <p:nvPr/>
        </p:nvSpPr>
        <p:spPr>
          <a:xfrm>
            <a:off x="9994981" y="9528315"/>
            <a:ext cx="8293019" cy="0"/>
          </a:xfrm>
          <a:prstGeom prst="line">
            <a:avLst/>
          </a:prstGeom>
          <a:ln w="76200" cap="flat">
            <a:solidFill>
              <a:srgbClr val="0185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2510893" y="9528315"/>
            <a:ext cx="2096249" cy="0"/>
          </a:xfrm>
          <a:prstGeom prst="line">
            <a:avLst/>
          </a:prstGeom>
          <a:ln w="76200" cap="flat">
            <a:solidFill>
              <a:srgbClr val="025D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7" name="AutoShape 7"/>
          <p:cNvSpPr/>
          <p:nvPr/>
        </p:nvSpPr>
        <p:spPr>
          <a:xfrm>
            <a:off x="5021786" y="9528315"/>
            <a:ext cx="2096249" cy="0"/>
          </a:xfrm>
          <a:prstGeom prst="line">
            <a:avLst/>
          </a:prstGeom>
          <a:ln w="76200" cap="flat">
            <a:solidFill>
              <a:srgbClr val="A90E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8" name="AutoShape 8"/>
          <p:cNvSpPr/>
          <p:nvPr/>
        </p:nvSpPr>
        <p:spPr>
          <a:xfrm>
            <a:off x="7532679" y="9528315"/>
            <a:ext cx="2096249" cy="0"/>
          </a:xfrm>
          <a:prstGeom prst="line">
            <a:avLst/>
          </a:prstGeom>
          <a:ln w="76200" cap="flat">
            <a:solidFill>
              <a:srgbClr val="B0C2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3" name="TextBox 13"/>
          <p:cNvSpPr txBox="1"/>
          <p:nvPr/>
        </p:nvSpPr>
        <p:spPr>
          <a:xfrm>
            <a:off x="1627201" y="1104658"/>
            <a:ext cx="15033598" cy="94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5600" b="1" dirty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NADPIS O VÍCE SLOVECH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C45C9A3D-22B9-B945-0DF6-F87C119F1274}"/>
              </a:ext>
            </a:extLst>
          </p:cNvPr>
          <p:cNvSpPr txBox="1"/>
          <p:nvPr/>
        </p:nvSpPr>
        <p:spPr>
          <a:xfrm>
            <a:off x="1627201" y="2040323"/>
            <a:ext cx="15033598" cy="94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5600" dirty="0" err="1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podnadpis</a:t>
            </a:r>
            <a:endParaRPr lang="en-US" sz="5600" dirty="0">
              <a:solidFill>
                <a:srgbClr val="FFFFFF"/>
              </a:solidFill>
              <a:latin typeface="Corbel" panose="020B0503020204020204" pitchFamily="34" charset="0"/>
              <a:ea typeface="Gotham Condensed Bold"/>
              <a:cs typeface="Gotham Condensed Bold"/>
              <a:sym typeface="Gotham Condensed Bold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392328" cy="902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Obsah obrázku oblečení, osoba, Lidská tvář, úsměv&#10;&#10;Popis byl vytvořen automaticky">
            <a:extLst>
              <a:ext uri="{FF2B5EF4-FFF2-40B4-BE49-F238E27FC236}">
                <a16:creationId xmlns:a16="http://schemas.microsoft.com/office/drawing/2014/main" id="{D20A7704-3198-2D9B-7553-FCEEA1D83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0"/>
            <a:ext cx="6856369" cy="102870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0" y="9528315"/>
            <a:ext cx="2096249" cy="0"/>
          </a:xfrm>
          <a:prstGeom prst="line">
            <a:avLst/>
          </a:prstGeom>
          <a:ln w="76200" cap="flat">
            <a:solidFill>
              <a:srgbClr val="DE7C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0" name="AutoShape 10"/>
          <p:cNvSpPr/>
          <p:nvPr/>
        </p:nvSpPr>
        <p:spPr>
          <a:xfrm>
            <a:off x="9994981" y="9528315"/>
            <a:ext cx="8293019" cy="0"/>
          </a:xfrm>
          <a:prstGeom prst="line">
            <a:avLst/>
          </a:prstGeom>
          <a:ln w="76200" cap="flat">
            <a:solidFill>
              <a:srgbClr val="0185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1" name="AutoShape 11"/>
          <p:cNvSpPr/>
          <p:nvPr/>
        </p:nvSpPr>
        <p:spPr>
          <a:xfrm>
            <a:off x="2510893" y="9528315"/>
            <a:ext cx="2096249" cy="0"/>
          </a:xfrm>
          <a:prstGeom prst="line">
            <a:avLst/>
          </a:prstGeom>
          <a:ln w="76200" cap="flat">
            <a:solidFill>
              <a:srgbClr val="025D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2" name="AutoShape 12"/>
          <p:cNvSpPr/>
          <p:nvPr/>
        </p:nvSpPr>
        <p:spPr>
          <a:xfrm>
            <a:off x="5021786" y="9528315"/>
            <a:ext cx="2096249" cy="0"/>
          </a:xfrm>
          <a:prstGeom prst="line">
            <a:avLst/>
          </a:prstGeom>
          <a:ln w="76200" cap="flat">
            <a:solidFill>
              <a:srgbClr val="A90E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3" name="AutoShape 13"/>
          <p:cNvSpPr/>
          <p:nvPr/>
        </p:nvSpPr>
        <p:spPr>
          <a:xfrm>
            <a:off x="7532679" y="9528315"/>
            <a:ext cx="2096249" cy="0"/>
          </a:xfrm>
          <a:prstGeom prst="line">
            <a:avLst/>
          </a:prstGeom>
          <a:ln w="76200" cap="flat">
            <a:solidFill>
              <a:srgbClr val="B0C2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59A959E6-66CD-CBF7-CC96-CD3A5E32BBA6}"/>
              </a:ext>
            </a:extLst>
          </p:cNvPr>
          <p:cNvSpPr txBox="1"/>
          <p:nvPr/>
        </p:nvSpPr>
        <p:spPr>
          <a:xfrm>
            <a:off x="7518228" y="1388999"/>
            <a:ext cx="838514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cs-CZ" sz="7200" b="1" spc="-144" dirty="0" smtClean="0">
                <a:solidFill>
                  <a:srgbClr val="028576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Postřehy poslance </a:t>
            </a:r>
            <a:r>
              <a:rPr lang="cs-CZ" sz="7200" b="1" spc="-144" smtClean="0">
                <a:solidFill>
                  <a:srgbClr val="028576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a ombudsmana </a:t>
            </a:r>
            <a:endParaRPr lang="en-US" sz="6600" b="1" spc="-144" dirty="0">
              <a:solidFill>
                <a:srgbClr val="028576"/>
              </a:solidFill>
              <a:latin typeface="Corbel" panose="020B0503020204020204" pitchFamily="34" charset="0"/>
              <a:ea typeface="Gotham Condensed Bold"/>
              <a:cs typeface="Gotham Condensed Bold"/>
              <a:sym typeface="Gotham Condensed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Obsah obrázku venku, oblečení, budova, muž&#10;&#10;Popis byl vytvořen automaticky">
            <a:extLst>
              <a:ext uri="{FF2B5EF4-FFF2-40B4-BE49-F238E27FC236}">
                <a16:creationId xmlns:a16="http://schemas.microsoft.com/office/drawing/2014/main" id="{B1EA6F3B-50ED-6648-DD39-62F28DF87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t="1" r="332" b="44318"/>
          <a:stretch/>
        </p:blipFill>
        <p:spPr>
          <a:xfrm>
            <a:off x="7010400" y="0"/>
            <a:ext cx="12268200" cy="10287000"/>
          </a:xfrm>
          <a:prstGeom prst="rect">
            <a:avLst/>
          </a:prstGeom>
        </p:spPr>
      </p:pic>
      <p:sp>
        <p:nvSpPr>
          <p:cNvPr id="29" name="AutoShape 3">
            <a:extLst>
              <a:ext uri="{FF2B5EF4-FFF2-40B4-BE49-F238E27FC236}">
                <a16:creationId xmlns:a16="http://schemas.microsoft.com/office/drawing/2014/main" id="{87088081-5A15-AEE1-B105-9DFD2E9A54B5}"/>
              </a:ext>
            </a:extLst>
          </p:cNvPr>
          <p:cNvSpPr/>
          <p:nvPr/>
        </p:nvSpPr>
        <p:spPr>
          <a:xfrm>
            <a:off x="0" y="1"/>
            <a:ext cx="8381559" cy="10286999"/>
          </a:xfrm>
          <a:prstGeom prst="rect">
            <a:avLst/>
          </a:prstGeom>
          <a:solidFill>
            <a:srgbClr val="018576"/>
          </a:solidFill>
        </p:spPr>
        <p:txBody>
          <a:bodyPr/>
          <a:lstStyle/>
          <a:p>
            <a:endParaRPr lang="cs-CZ"/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3CDB7387-6020-E84B-D2EF-4ED42489015E}"/>
              </a:ext>
            </a:extLst>
          </p:cNvPr>
          <p:cNvSpPr txBox="1"/>
          <p:nvPr/>
        </p:nvSpPr>
        <p:spPr>
          <a:xfrm>
            <a:off x="991944" y="4035504"/>
            <a:ext cx="6182138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 dirty="0" err="1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Děkuji</a:t>
            </a:r>
            <a:r>
              <a:rPr lang="en-US" sz="7200" b="1" dirty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/>
            </a:r>
            <a:br>
              <a:rPr lang="en-US" sz="7200" b="1" dirty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</a:br>
            <a:r>
              <a:rPr lang="en-US" sz="7200" b="1" dirty="0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za </a:t>
            </a:r>
            <a:r>
              <a:rPr lang="en-US" sz="7200" b="1" dirty="0" err="1">
                <a:solidFill>
                  <a:srgbClr val="FFFFFF"/>
                </a:solidFill>
                <a:latin typeface="Corbel" panose="020B0503020204020204" pitchFamily="34" charset="0"/>
                <a:ea typeface="Gotham Condensed Bold"/>
                <a:cs typeface="Gotham Condensed Bold"/>
                <a:sym typeface="Gotham Condensed Bold"/>
              </a:rPr>
              <a:t>pozornost</a:t>
            </a:r>
            <a:endParaRPr lang="en-US" sz="7200" b="1" dirty="0">
              <a:solidFill>
                <a:srgbClr val="FFFFFF"/>
              </a:solidFill>
              <a:latin typeface="Corbel" panose="020B0503020204020204" pitchFamily="34" charset="0"/>
              <a:ea typeface="Gotham Condensed Bold"/>
              <a:cs typeface="Gotham Condensed Bold"/>
              <a:sym typeface="Gotham Condensed Bold"/>
            </a:endParaRPr>
          </a:p>
        </p:txBody>
      </p:sp>
      <p:pic>
        <p:nvPicPr>
          <p:cNvPr id="32" name="Obrázek 31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9A05B61B-12DB-9D87-C798-5605AD89C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08" y="1376922"/>
            <a:ext cx="4271810" cy="1063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3ed4cb-e388-4b44-b47d-17d91409d495" xsi:nil="true"/>
    <lcf76f155ced4ddcb4097134ff3c332f xmlns="653ab87c-6656-4477-b383-ea134dc3a62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4D194B171AAC47B397DBF9687AD882" ma:contentTypeVersion="15" ma:contentTypeDescription="Vytvoří nový dokument" ma:contentTypeScope="" ma:versionID="80842b11809958a4596695652098f518">
  <xsd:schema xmlns:xsd="http://www.w3.org/2001/XMLSchema" xmlns:xs="http://www.w3.org/2001/XMLSchema" xmlns:p="http://schemas.microsoft.com/office/2006/metadata/properties" xmlns:ns2="653ab87c-6656-4477-b383-ea134dc3a62f" xmlns:ns3="003ed4cb-e388-4b44-b47d-17d91409d495" targetNamespace="http://schemas.microsoft.com/office/2006/metadata/properties" ma:root="true" ma:fieldsID="25971da7b2c19c338612ba64893a9a40" ns2:_="" ns3:_="">
    <xsd:import namespace="653ab87c-6656-4477-b383-ea134dc3a62f"/>
    <xsd:import namespace="003ed4cb-e388-4b44-b47d-17d91409d4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ab87c-6656-4477-b383-ea134dc3a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ec7d68ca-8297-4114-8cb5-a02cebb727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ed4cb-e388-4b44-b47d-17d91409d49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9ce3adf-9235-4c70-a035-708e2271233d}" ma:internalName="TaxCatchAll" ma:showField="CatchAllData" ma:web="003ed4cb-e388-4b44-b47d-17d91409d4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A6B747-D01D-4859-98B8-BB1FF614DDB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003ed4cb-e388-4b44-b47d-17d91409d495"/>
    <ds:schemaRef ds:uri="653ab87c-6656-4477-b383-ea134dc3a62f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E3CFC7-BAD6-4625-9748-BC8F4C2B78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F12E71-9EA2-4BF5-A426-19EF6C1D9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3ab87c-6656-4477-b383-ea134dc3a62f"/>
    <ds:schemaRef ds:uri="003ed4cb-e388-4b44-b47d-17d91409d4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54</Words>
  <Application>Microsoft Office PowerPoint</Application>
  <PresentationFormat>Vlastní</PresentationFormat>
  <Paragraphs>16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Gotham Condensed Bold</vt:lpstr>
      <vt:lpstr>Arial</vt:lpstr>
      <vt:lpstr>Corbel</vt:lpstr>
      <vt:lpstr>Calibri</vt:lpstr>
      <vt:lpstr>Source Sans Pro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kvop 03</dc:title>
  <cp:lastModifiedBy>Frýdek Miroslav JUDr. Ph.D. et. Ph.D.</cp:lastModifiedBy>
  <cp:revision>7</cp:revision>
  <cp:lastPrinted>2024-09-23T09:59:32Z</cp:lastPrinted>
  <dcterms:created xsi:type="dcterms:W3CDTF">2006-08-16T00:00:00Z</dcterms:created>
  <dcterms:modified xsi:type="dcterms:W3CDTF">2024-09-23T10:15:43Z</dcterms:modified>
  <dc:identifier>DAGO70BICk0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0x0101001B4D194B171AAC47B397DBF9687AD882</vt:lpwstr>
  </property>
</Properties>
</file>