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17"/>
  </p:notesMasterIdLst>
  <p:handoutMasterIdLst>
    <p:handoutMasterId r:id="rId18"/>
  </p:handoutMasterIdLst>
  <p:sldIdLst>
    <p:sldId id="327" r:id="rId6"/>
    <p:sldId id="580" r:id="rId7"/>
    <p:sldId id="578" r:id="rId8"/>
    <p:sldId id="582" r:id="rId9"/>
    <p:sldId id="584" r:id="rId10"/>
    <p:sldId id="581" r:id="rId11"/>
    <p:sldId id="561" r:id="rId12"/>
    <p:sldId id="588" r:id="rId13"/>
    <p:sldId id="585" r:id="rId14"/>
    <p:sldId id="586" r:id="rId15"/>
    <p:sldId id="282" r:id="rId16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imsky.m" initials="r" lastIdx="1" clrIdx="0">
    <p:extLst>
      <p:ext uri="{19B8F6BF-5375-455C-9EA6-DF929625EA0E}">
        <p15:presenceInfo xmlns:p15="http://schemas.microsoft.com/office/powerpoint/2012/main" userId="radimsky.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0"/>
    <a:srgbClr val="658D1B"/>
    <a:srgbClr val="E4002B"/>
    <a:srgbClr val="8246AF"/>
    <a:srgbClr val="003DA5"/>
    <a:srgbClr val="00AB8E"/>
    <a:srgbClr val="7A99AC"/>
    <a:srgbClr val="D4ECE7"/>
    <a:srgbClr val="EE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416" autoAdjust="0"/>
  </p:normalViewPr>
  <p:slideViewPr>
    <p:cSldViewPr>
      <p:cViewPr varScale="1">
        <p:scale>
          <a:sx n="165" d="100"/>
          <a:sy n="165" d="100"/>
        </p:scale>
        <p:origin x="172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3D4E-A855-43C3-8833-0C9E4E1F644A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9E7D-B918-462E-903E-325E6455A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46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21741-25F7-43C1-9E15-0D77A33E4C12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6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01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96938" y="3933824"/>
            <a:ext cx="7127875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8" y="5661496"/>
            <a:ext cx="504348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5661496"/>
            <a:ext cx="187166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899592" y="2852936"/>
            <a:ext cx="7128792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643" y="915983"/>
            <a:ext cx="4112715" cy="10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5" y="1773243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9315" y="1773243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4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73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93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124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3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852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441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11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0515" y="908050"/>
            <a:ext cx="2057400" cy="52181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68315" y="908050"/>
            <a:ext cx="6019800" cy="52181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37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68314" y="908050"/>
            <a:ext cx="8229601" cy="5218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53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188" y="915988"/>
            <a:ext cx="41116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15"/>
          <p:cNvSpPr>
            <a:spLocks noGrp="1"/>
          </p:cNvSpPr>
          <p:nvPr>
            <p:ph type="body" sz="quarter" idx="11"/>
          </p:nvPr>
        </p:nvSpPr>
        <p:spPr>
          <a:xfrm>
            <a:off x="896938" y="3933824"/>
            <a:ext cx="7127875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/>
          </p:nvPr>
        </p:nvSpPr>
        <p:spPr>
          <a:xfrm>
            <a:off x="896938" y="5661496"/>
            <a:ext cx="504348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6156325" y="5661496"/>
            <a:ext cx="187166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>
          <a:xfrm>
            <a:off x="899592" y="2852936"/>
            <a:ext cx="7128792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6225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188" y="915988"/>
            <a:ext cx="41116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15"/>
          <p:cNvSpPr>
            <a:spLocks noGrp="1"/>
          </p:cNvSpPr>
          <p:nvPr>
            <p:ph type="body" sz="quarter" idx="11"/>
          </p:nvPr>
        </p:nvSpPr>
        <p:spPr>
          <a:xfrm>
            <a:off x="896938" y="3933824"/>
            <a:ext cx="7127875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/>
          </p:nvPr>
        </p:nvSpPr>
        <p:spPr>
          <a:xfrm>
            <a:off x="896938" y="5661496"/>
            <a:ext cx="504348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6156325" y="5661496"/>
            <a:ext cx="187166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>
          <a:xfrm>
            <a:off x="899592" y="2852936"/>
            <a:ext cx="7128792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8225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1628775"/>
            <a:ext cx="3959225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4716016" y="1628800"/>
            <a:ext cx="3959225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1" y="2130433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4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62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05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440267" y="6453397"/>
            <a:ext cx="8703733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" y="6453397"/>
            <a:ext cx="404664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467544" y="6505599"/>
            <a:ext cx="867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Fakulta stavební</a:t>
            </a:r>
            <a:r>
              <a:rPr lang="cs-CZ" sz="1400" b="1" baseline="0">
                <a:solidFill>
                  <a:schemeClr val="bg1"/>
                </a:solidFill>
              </a:rPr>
              <a:t> </a:t>
            </a:r>
            <a:r>
              <a:rPr lang="cs-CZ" sz="1400" b="1">
                <a:solidFill>
                  <a:schemeClr val="bg1"/>
                </a:solidFill>
                <a:latin typeface="Calibri"/>
              </a:rPr>
              <a:t>• </a:t>
            </a:r>
            <a:r>
              <a:rPr lang="cs-CZ" sz="1400" b="1">
                <a:solidFill>
                  <a:schemeClr val="bg1"/>
                </a:solidFill>
              </a:rPr>
              <a:t>Vysoké </a:t>
            </a:r>
            <a:r>
              <a:rPr lang="cs-CZ" sz="1400" b="1" baseline="0">
                <a:solidFill>
                  <a:schemeClr val="bg1"/>
                </a:solidFill>
              </a:rPr>
              <a:t>učení technické v Brně</a:t>
            </a:r>
            <a:endParaRPr lang="cs-CZ" sz="14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3333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3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3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92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4"/>
          <p:cNvSpPr>
            <a:spLocks noGrp="1"/>
          </p:cNvSpPr>
          <p:nvPr>
            <p:ph type="title"/>
          </p:nvPr>
        </p:nvSpPr>
        <p:spPr>
          <a:xfrm>
            <a:off x="647366" y="2564904"/>
            <a:ext cx="7921276" cy="1872208"/>
          </a:xfrm>
        </p:spPr>
        <p:txBody>
          <a:bodyPr anchor="t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cs-CZ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Přístupnost veřejných prostranství </a:t>
            </a:r>
            <a:br>
              <a:rPr lang="cs-CZ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aktualizace předpisů a pohled projektanta </a:t>
            </a:r>
            <a:br>
              <a:rPr lang="cs-CZ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auditora bezpečnosti pozemních komunikací</a:t>
            </a:r>
            <a:br>
              <a:rPr lang="cs-CZ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cs-CZ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Zástupný symbol pro text 2"/>
          <p:cNvSpPr txBox="1">
            <a:spLocks/>
          </p:cNvSpPr>
          <p:nvPr/>
        </p:nvSpPr>
        <p:spPr>
          <a:xfrm>
            <a:off x="636100" y="4864240"/>
            <a:ext cx="7921276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Michal Radimský, Ph.D.</a:t>
            </a: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647366" y="5805264"/>
            <a:ext cx="7921276" cy="50393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Přístupnost a bezbariérové užívání staveb</a:t>
            </a:r>
          </a:p>
          <a:p>
            <a:pPr marL="0" indent="0" algn="ctr"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listopad 2023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73575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Srovnání ČR a zahraničí?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472608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 zahraničních cestách po EU (jednání, výlet, dovolená) si fotím a porovnávám bezbariérové úpravy.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Subjektivní názor člověka s deformací povoláním – veřejná prostranství </a:t>
            </a:r>
            <a:b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chodníky máme z hlediska bezbariérového pohybu lepší.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F9FFC7-84BB-C2BE-D795-1511C0B843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694" y="2300620"/>
            <a:ext cx="3103554" cy="207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26010F2-AB87-9BA5-E3E6-7E13CB4695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710" y="2253939"/>
            <a:ext cx="4296740" cy="214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82ED00B-9A80-399B-465D-2B954C35C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928" y="4451355"/>
            <a:ext cx="2014479" cy="232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C7BC94F-EC00-F36E-E585-7B2F02540C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10" y="4437112"/>
            <a:ext cx="2328004" cy="232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F77ED1-5FAE-D9C0-8A28-F1FB6649BB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1" y="4420973"/>
            <a:ext cx="3143137" cy="234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EEC05BC-0C22-354C-70AB-F9CC4CAE66BC}"/>
              </a:ext>
            </a:extLst>
          </p:cNvPr>
          <p:cNvSpPr txBox="1"/>
          <p:nvPr/>
        </p:nvSpPr>
        <p:spPr>
          <a:xfrm>
            <a:off x="3300206" y="6423329"/>
            <a:ext cx="2055371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/>
              <a:t>Mallorca - říjen 2023</a:t>
            </a:r>
          </a:p>
        </p:txBody>
      </p:sp>
    </p:spTree>
    <p:extLst>
      <p:ext uri="{BB962C8B-B14F-4D97-AF65-F5344CB8AC3E}">
        <p14:creationId xmlns:p14="http://schemas.microsoft.com/office/powerpoint/2010/main" val="26484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82182" y="1844824"/>
            <a:ext cx="7921276" cy="2664296"/>
          </a:xfrm>
        </p:spPr>
        <p:txBody>
          <a:bodyPr anchor="t"/>
          <a:lstStyle/>
          <a:p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Děkuji za pozornost</a:t>
            </a:r>
            <a:r>
              <a:rPr lang="cs-CZ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cs-CZ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cs-CZ" sz="1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11362" y="5157192"/>
            <a:ext cx="7921276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Michal Radimský</a:t>
            </a:r>
          </a:p>
          <a:p>
            <a:pPr marL="0" indent="0" algn="ctr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+420 605 774 070</a:t>
            </a:r>
          </a:p>
          <a:p>
            <a:pPr marL="0" indent="0" algn="ctr">
              <a:buNone/>
            </a:pP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radimsky.m@seznam.cz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53F27FA-FD56-3D47-109D-7A13597B6B98}"/>
              </a:ext>
            </a:extLst>
          </p:cNvPr>
          <p:cNvGrpSpPr/>
          <p:nvPr/>
        </p:nvGrpSpPr>
        <p:grpSpPr>
          <a:xfrm>
            <a:off x="3203848" y="390848"/>
            <a:ext cx="2736304" cy="1307274"/>
            <a:chOff x="3203848" y="390848"/>
            <a:chExt cx="2736304" cy="1307274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848" y="390848"/>
              <a:ext cx="2736304" cy="1307274"/>
            </a:xfrm>
            <a:prstGeom prst="rect">
              <a:avLst/>
            </a:prstGeom>
          </p:spPr>
        </p:pic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E2CC1942-6150-79B0-386D-AD21BEE56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441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124744"/>
              <a:ext cx="1174215" cy="52628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5810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Komunikace a veřejná prostranství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472608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Vyhláška MMR 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bude 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definovat povinnost navrhovat komunikace pro pěší v 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zastavěném a zastavitelném 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území tak, aby umožňovaly samostatný, bezpečný, snadný a plynulý pohyb osob s omezenou schopností pohybu nebo orientace. </a:t>
            </a: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Bezbariérová úprava se 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nebude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provádět v rámci průmyslových nebo skladových areálů, s výjimkou přístupu k prostorům užívaným osobami </a:t>
            </a:r>
            <a:b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omezenou schopností pohybu nebo orientace. </a:t>
            </a: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Obdobně to budou pravděpodobně definovat vyhlášky MD.</a:t>
            </a: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indent="0">
              <a:spcBef>
                <a:spcPts val="1200"/>
              </a:spcBef>
              <a:buNone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9FF536-64EB-475C-6741-5189C58367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653136"/>
            <a:ext cx="3438322" cy="18429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5A352C7-C2D4-A740-76EC-F4E43E69C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8446" y="4616773"/>
            <a:ext cx="1474537" cy="1879350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0CE0585-D502-4694-2D8F-A6D8987D0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4703" y="4065216"/>
            <a:ext cx="1777847" cy="243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54D96AF-4F46-E288-5804-3D0D99AE20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833" y="4941338"/>
            <a:ext cx="1355330" cy="15547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3B742E-3CE1-2258-DFB6-96DD9E695E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8" y="4022525"/>
            <a:ext cx="702195" cy="7072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7EE3B77-0321-0C79-00D2-E6B869EB41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4" y="4867338"/>
            <a:ext cx="716729" cy="7072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79B2707-4785-C11B-E615-2A4C52745D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4" y="5696295"/>
            <a:ext cx="702195" cy="70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0754D47-F78A-E341-CB7F-5651824E9C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3155817"/>
            <a:ext cx="6509599" cy="367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Přístupnost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472608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Požadavky na technické řešení (sklony, výškové rozdíly pochozích ploch, reliéfní dlažba atd.) budou v normách.</a:t>
            </a: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ČSN 73 4001 Přístupnost a bezbariérové užívání.</a:t>
            </a: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ČSN 73 6110 Projektování místních komunikací.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Nepředpokládá se žádná změna sklonů, výškových rozdílů, terminologie atd.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7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Komunikace a veřejná prostranství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472608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Nové znění by mohlo odstranit nejvýznamnější neduhy ze stávající vyhlášky 398/2009 Sb. 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Snaha odstranit z předpisu „musí“ a povolit více odůvodněných případů.</a:t>
            </a:r>
          </a:p>
          <a:p>
            <a:pPr indent="4680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Doplnit pojem rekonstrukce/změna stavby obdobně, jako je to </a:t>
            </a:r>
            <a:b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v ČSN 73 6101 Projektování silnic a dálnic.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C12835-68A3-D769-444A-5029A88865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284984"/>
            <a:ext cx="6130379" cy="291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1508879-E9A8-035C-6D06-DE44930612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4" y="2878156"/>
            <a:ext cx="4372856" cy="22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9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Přechody pro chodce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2592288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Přechody pro chodce a místa pro přecházení se budou dělat </a:t>
            </a:r>
            <a:b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parametrech podle ČSN. </a:t>
            </a: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Tato změna umožní dělat přechody delší a místa pro přecházení víceméně neomezovat. </a:t>
            </a: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Cílem je umožnit snazší pohyb chodců přes pozemní komunikace. 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 stanovit přechod pro chodce na stávajícím stavu i bez bezbariérových úprav.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BE0BBF-2A43-27BF-FB77-91186BFC7D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44" y="3645024"/>
            <a:ext cx="8723312" cy="274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811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Přechody pro chodce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4029298" cy="5472608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Přechod se dělá tam, kde je potřeba, ne v místech kde je ideální podle předpisů.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Raději delší přechod, než žádný přechod… </a:t>
            </a:r>
            <a:endParaRPr lang="cs-CZ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4E4465-1474-2510-EDC9-4BD52BD2B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6498" y="764704"/>
            <a:ext cx="4434804" cy="309634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D2C35C6-578E-C432-4780-925E3D91C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44" y="3645024"/>
            <a:ext cx="8723312" cy="274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098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Předpisy vs. zdravý rozum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4E6A6B7-56A4-BDAB-0716-986B04EA54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808" y="908720"/>
            <a:ext cx="3798168" cy="34563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6D9DDB-C9B2-EBB0-0A8C-92DA9D6384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901379"/>
            <a:ext cx="4230215" cy="38265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3A5F89E-2B4B-E631-2D5E-4964114192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724" y="4077072"/>
            <a:ext cx="7254552" cy="2733736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softEdge rad="0"/>
          </a:effec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ADEBEF-2CE2-E971-8EE5-36A0821D345D}"/>
              </a:ext>
            </a:extLst>
          </p:cNvPr>
          <p:cNvSpPr txBox="1"/>
          <p:nvPr/>
        </p:nvSpPr>
        <p:spPr>
          <a:xfrm>
            <a:off x="2654131" y="901379"/>
            <a:ext cx="160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Původní stav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A0AF348-5E59-9DF9-E9CD-54F7ED13AB55}"/>
              </a:ext>
            </a:extLst>
          </p:cNvPr>
          <p:cNvSpPr txBox="1"/>
          <p:nvPr/>
        </p:nvSpPr>
        <p:spPr>
          <a:xfrm>
            <a:off x="6512668" y="901379"/>
            <a:ext cx="180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rekonstrukci</a:t>
            </a:r>
          </a:p>
        </p:txBody>
      </p:sp>
    </p:spTree>
    <p:extLst>
      <p:ext uri="{BB962C8B-B14F-4D97-AF65-F5344CB8AC3E}">
        <p14:creationId xmlns:p14="http://schemas.microsoft.com/office/powerpoint/2010/main" val="362849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AC2AE0E-15ED-75A4-110C-57E6799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802" y="1928641"/>
            <a:ext cx="6231637" cy="44526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Zastávky v zálivu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2592288"/>
          </a:xfrm>
          <a:noFill/>
        </p:spPr>
        <p:txBody>
          <a:bodyPr/>
          <a:lstStyle/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Zastávka v zálivu a kaselský obrubník výšky 20 cm?</a:t>
            </a: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Nově pravděpodobně výška obruby 16 cm – umožňuje snazší vjetí do zálivu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30EEBE-AEB9-36FF-D717-E2E50530CD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5" y="1928641"/>
            <a:ext cx="4387316" cy="24502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3193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Audity bezpečnosti PK a posudky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472608"/>
          </a:xfrm>
        </p:spPr>
        <p:txBody>
          <a:bodyPr/>
          <a:lstStyle/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Zkušenosti z více než 300 auditů bezpečnosti pozemních komunikací, bezpečnostních inspekcí, znaleckých posudků, projektů.</a:t>
            </a: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Náměstí, chodníky, zastávky, průtahy, silnice, dálnice </a:t>
            </a: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Všechny stupně PD včetně kolaudace a posouzení stávajícího stavu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Celkový dojem? </a:t>
            </a: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Úpravy pro osoby s omezením pohybu – chyby prakticky žádné.</a:t>
            </a:r>
          </a:p>
          <a:p>
            <a:pPr marL="120015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Úpravy pro osoby s omezením orientace – chyby byly a jsou minimální </a:t>
            </a:r>
            <a:b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 minimu případů. Nejčastěji v signálních pásech, umělé vodicí linii a ve sporných případech.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21DC75-4815-D138-95AB-B89FE385C9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410917"/>
            <a:ext cx="6768752" cy="241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08497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6" ma:contentTypeDescription="Vytvořit nový dokument" ma:contentTypeScope="" ma:versionID="a10d2442972f6aea282a9bd37d066590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59a29dd26b28b9f2e04c9198312141b3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807897-0464-46E7-9567-2E60C50F56D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7aea5b64-986d-4ed0-9f25-146f1d978e9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D98B07-6C8B-48C0-8012-F0316911FC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2F9AE3-A6E1-4225-B9EF-53AC6F4634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37823</TotalTime>
  <Words>475</Words>
  <Application>Microsoft Office PowerPoint</Application>
  <PresentationFormat>Předvádění na obrazovce (4:3)</PresentationFormat>
  <Paragraphs>59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Open Sans</vt:lpstr>
      <vt:lpstr>Wingdings</vt:lpstr>
      <vt:lpstr>Motiv systému Office</vt:lpstr>
      <vt:lpstr>Výchozí návrh</vt:lpstr>
      <vt:lpstr>Přístupnost veřejných prostranství  - aktualizace předpisů a pohled projektanta  a auditora bezpečnosti pozemních komunikací  </vt:lpstr>
      <vt:lpstr>Komunikace a veřejná prostranství</vt:lpstr>
      <vt:lpstr>Přístupnost</vt:lpstr>
      <vt:lpstr>Komunikace a veřejná prostranství</vt:lpstr>
      <vt:lpstr>Přechody pro chodce</vt:lpstr>
      <vt:lpstr>Přechody pro chodce</vt:lpstr>
      <vt:lpstr>Předpisy vs. zdravý rozum</vt:lpstr>
      <vt:lpstr>Zastávky v zálivu</vt:lpstr>
      <vt:lpstr>Audity bezpečnosti PK a posudky</vt:lpstr>
      <vt:lpstr>Srovnání ČR a zahraničí?</vt:lpstr>
      <vt:lpstr>    Děkuji za pozornost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Vaňková Marta</dc:creator>
  <cp:lastModifiedBy>KVOP\test</cp:lastModifiedBy>
  <cp:revision>466</cp:revision>
  <cp:lastPrinted>2016-04-28T03:12:41Z</cp:lastPrinted>
  <dcterms:created xsi:type="dcterms:W3CDTF">2016-01-14T08:43:43Z</dcterms:created>
  <dcterms:modified xsi:type="dcterms:W3CDTF">2023-11-28T13:07:42Z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