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4"/>
  </p:notesMasterIdLst>
  <p:handoutMasterIdLst>
    <p:handoutMasterId r:id="rId25"/>
  </p:handoutMasterIdLst>
  <p:sldIdLst>
    <p:sldId id="285" r:id="rId2"/>
    <p:sldId id="381" r:id="rId3"/>
    <p:sldId id="442" r:id="rId4"/>
    <p:sldId id="386" r:id="rId5"/>
    <p:sldId id="443" r:id="rId6"/>
    <p:sldId id="444" r:id="rId7"/>
    <p:sldId id="445" r:id="rId8"/>
    <p:sldId id="390" r:id="rId9"/>
    <p:sldId id="439" r:id="rId10"/>
    <p:sldId id="384" r:id="rId11"/>
    <p:sldId id="447" r:id="rId12"/>
    <p:sldId id="446" r:id="rId13"/>
    <p:sldId id="448" r:id="rId14"/>
    <p:sldId id="449" r:id="rId15"/>
    <p:sldId id="452" r:id="rId16"/>
    <p:sldId id="453" r:id="rId17"/>
    <p:sldId id="454" r:id="rId18"/>
    <p:sldId id="455" r:id="rId19"/>
    <p:sldId id="435" r:id="rId20"/>
    <p:sldId id="441" r:id="rId21"/>
    <p:sldId id="450" r:id="rId22"/>
    <p:sldId id="440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571" userDrawn="1">
          <p15:clr>
            <a:srgbClr val="A4A3A4"/>
          </p15:clr>
        </p15:guide>
        <p15:guide id="7" pos="9630" userDrawn="1">
          <p15:clr>
            <a:srgbClr val="A4A3A4"/>
          </p15:clr>
        </p15:guide>
        <p15:guide id="8" pos="1212" userDrawn="1">
          <p15:clr>
            <a:srgbClr val="A4A3A4"/>
          </p15:clr>
        </p15:guide>
        <p15:guide id="9" pos="4916" userDrawn="1">
          <p15:clr>
            <a:srgbClr val="A4A3A4"/>
          </p15:clr>
        </p15:guide>
        <p15:guide id="10" pos="5290" userDrawn="1">
          <p15:clr>
            <a:srgbClr val="A4A3A4"/>
          </p15:clr>
        </p15:guide>
        <p15:guide id="11" pos="428" userDrawn="1">
          <p15:clr>
            <a:srgbClr val="A4A3A4"/>
          </p15:clr>
        </p15:guide>
        <p15:guide id="12" pos="7224" userDrawn="1">
          <p15:clr>
            <a:srgbClr val="A4A3A4"/>
          </p15:clr>
        </p15:guide>
        <p15:guide id="13" pos="909" userDrawn="1">
          <p15:clr>
            <a:srgbClr val="A4A3A4"/>
          </p15:clr>
        </p15:guide>
        <p15:guide id="14" pos="3687" userDrawn="1">
          <p15:clr>
            <a:srgbClr val="A4A3A4"/>
          </p15:clr>
        </p15:guide>
        <p15:guide id="15" pos="39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5AC8AF"/>
    <a:srgbClr val="F01928"/>
    <a:srgbClr val="9100DC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83" d="100"/>
          <a:sy n="83" d="100"/>
        </p:scale>
        <p:origin x="666" y="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571"/>
        <p:guide pos="9630"/>
        <p:guide pos="1212"/>
        <p:guide pos="4916"/>
        <p:guide pos="5290"/>
        <p:guide pos="428"/>
        <p:guide pos="7224"/>
        <p:guide pos="909"/>
        <p:guide pos="3687"/>
        <p:guide pos="396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Porada TA ČR Doprava, 5. května 2023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5866"/>
              </a:lnSpc>
              <a:defRPr sz="5866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8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3199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09493" indent="0" algn="ctr">
              <a:buNone/>
              <a:defRPr sz="2666"/>
            </a:lvl2pPr>
            <a:lvl3pPr marL="1218987" indent="0" algn="ctr">
              <a:buNone/>
              <a:defRPr sz="2400"/>
            </a:lvl3pPr>
            <a:lvl4pPr marL="1828480" indent="0" algn="ctr">
              <a:buNone/>
              <a:defRPr sz="2133"/>
            </a:lvl4pPr>
            <a:lvl5pPr marL="2437973" indent="0" algn="ctr">
              <a:buNone/>
              <a:defRPr sz="2133"/>
            </a:lvl5pPr>
            <a:lvl6pPr marL="3047467" indent="0" algn="ctr">
              <a:buNone/>
              <a:defRPr sz="2133"/>
            </a:lvl6pPr>
            <a:lvl7pPr marL="3656960" indent="0" algn="ctr">
              <a:buNone/>
              <a:defRPr sz="2133"/>
            </a:lvl7pPr>
            <a:lvl8pPr marL="4266453" indent="0" algn="ctr">
              <a:buNone/>
              <a:defRPr sz="2133"/>
            </a:lvl8pPr>
            <a:lvl9pPr marL="4875947" indent="0" algn="ctr">
              <a:buNone/>
              <a:defRPr sz="2133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xmlns="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4000" y="414005"/>
            <a:ext cx="3133856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20001" y="718718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/>
              <a:t>Porada TA ČR Doprava, 5. května 2023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2400"/>
              </a:lnSpc>
              <a:defRPr sz="20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466"/>
              </a:lnSpc>
              <a:defRPr sz="12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2400"/>
              </a:lnSpc>
              <a:defRPr sz="20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4" y="4068000"/>
            <a:ext cx="5220000" cy="360000"/>
          </a:xfrm>
        </p:spPr>
        <p:txBody>
          <a:bodyPr/>
          <a:lstStyle>
            <a:lvl1pPr>
              <a:lnSpc>
                <a:spcPts val="1466"/>
              </a:lnSpc>
              <a:defRPr sz="12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82" y="718718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xmlns="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74640" y="6129340"/>
            <a:ext cx="150336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/>
              <a:t>Porada TA ČR Doprava, 5. května 2023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xmlns="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74640" y="6129340"/>
            <a:ext cx="150336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Porada TA ČR Doprava, 5. května 2023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2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xmlns="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75641" y="6129339"/>
            <a:ext cx="1502362" cy="3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pl-PL"/>
              <a:t>Porada TA ČR Doprava, 5. května 2023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2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xmlns="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311259" y="2477312"/>
            <a:ext cx="7561705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xmlns="" id="{A7784FCF-CA63-43D5-9F7A-283B5FF3D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pl-PL"/>
              <a:t>Porada TA ČR Doprava, 5. května 2023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xmlns="" id="{657C0906-8176-4053-9581-FB903F81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2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66" y="2434289"/>
            <a:ext cx="9582328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 sz="1600"/>
            </a:lvl1pPr>
          </a:lstStyle>
          <a:p>
            <a:r>
              <a:rPr lang="pl-PL"/>
              <a:t>Porada TA ČR Doprava, 5. května 2023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3" y="1692002"/>
            <a:ext cx="10753201" cy="4139998"/>
          </a:xfrm>
          <a:prstGeom prst="rect">
            <a:avLst/>
          </a:prstGeom>
        </p:spPr>
        <p:txBody>
          <a:bodyPr/>
          <a:lstStyle>
            <a:lvl1pPr marL="335941" indent="-239958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671882" indent="-239958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666"/>
            </a:lvl2pPr>
            <a:lvl3pPr marL="1218987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xmlns="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74640" y="6129340"/>
            <a:ext cx="150336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5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Porada TA ČR Doprava, 5. května 2023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5866"/>
              </a:lnSpc>
              <a:defRPr sz="5866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8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3199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09493" indent="0" algn="ctr">
              <a:buNone/>
              <a:defRPr sz="2666"/>
            </a:lvl2pPr>
            <a:lvl3pPr marL="1218987" indent="0" algn="ctr">
              <a:buNone/>
              <a:defRPr sz="2400"/>
            </a:lvl3pPr>
            <a:lvl4pPr marL="1828480" indent="0" algn="ctr">
              <a:buNone/>
              <a:defRPr sz="2133"/>
            </a:lvl4pPr>
            <a:lvl5pPr marL="2437973" indent="0" algn="ctr">
              <a:buNone/>
              <a:defRPr sz="2133"/>
            </a:lvl5pPr>
            <a:lvl6pPr marL="3047467" indent="0" algn="ctr">
              <a:buNone/>
              <a:defRPr sz="2133"/>
            </a:lvl6pPr>
            <a:lvl7pPr marL="3656960" indent="0" algn="ctr">
              <a:buNone/>
              <a:defRPr sz="2133"/>
            </a:lvl7pPr>
            <a:lvl8pPr marL="4266453" indent="0" algn="ctr">
              <a:buNone/>
              <a:defRPr sz="2133"/>
            </a:lvl8pPr>
            <a:lvl9pPr marL="4875947" indent="0" algn="ctr">
              <a:buNone/>
              <a:defRPr sz="2133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xmlns="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4002" y="414005"/>
            <a:ext cx="3133958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3" y="1692002"/>
            <a:ext cx="10753201" cy="4139998"/>
          </a:xfrm>
          <a:prstGeom prst="rect">
            <a:avLst/>
          </a:prstGeom>
        </p:spPr>
        <p:txBody>
          <a:bodyPr/>
          <a:lstStyle>
            <a:lvl1pPr marL="335941" indent="-239958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671882" indent="-239958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666"/>
            </a:lvl2pPr>
            <a:lvl3pPr marL="1218987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pl-PL"/>
              <a:t>Porada TA ČR Doprava, 5. května 2023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6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3066"/>
              </a:lnSpc>
              <a:defRPr sz="2666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xmlns="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74640" y="6129340"/>
            <a:ext cx="150336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/>
              <a:t>Porada TA ČR Doprava, 5. května 2023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6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3066"/>
              </a:lnSpc>
              <a:defRPr sz="2666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720000"/>
            <a:ext cx="107532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3066"/>
              </a:lnSpc>
              <a:defRPr sz="2666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2" y="1692001"/>
            <a:ext cx="5219997" cy="4140000"/>
          </a:xfrm>
          <a:prstGeom prst="rect">
            <a:avLst/>
          </a:prstGeom>
        </p:spPr>
        <p:txBody>
          <a:bodyPr/>
          <a:lstStyle>
            <a:lvl1pPr marL="335941" indent="-239958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671882" indent="-239958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666"/>
            </a:lvl2pPr>
            <a:lvl3pPr marL="1218987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7" cy="4140000"/>
          </a:xfrm>
          <a:prstGeom prst="rect">
            <a:avLst/>
          </a:prstGeom>
        </p:spPr>
        <p:txBody>
          <a:bodyPr/>
          <a:lstStyle>
            <a:lvl1pPr marL="335941" indent="-239958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671882" indent="-239958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666"/>
            </a:lvl2pPr>
            <a:lvl3pPr marL="1218987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xmlns="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74640" y="6129340"/>
            <a:ext cx="150336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511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41" y="1695078"/>
            <a:ext cx="5218412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/>
              <a:t>Porada TA ČR Doprava, 5. května 2023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466"/>
              </a:lnSpc>
              <a:defRPr sz="1333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7" cy="4140000"/>
          </a:xfrm>
          <a:prstGeom prst="rect">
            <a:avLst/>
          </a:prstGeom>
        </p:spPr>
        <p:txBody>
          <a:bodyPr/>
          <a:lstStyle>
            <a:lvl1pPr marL="335941" indent="-239958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666" b="0"/>
            </a:lvl1pPr>
            <a:lvl2pPr marL="671882" indent="-239958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133"/>
            </a:lvl2pPr>
            <a:lvl3pPr marL="1218987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xmlns="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74640" y="6129340"/>
            <a:ext cx="150336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965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4" y="1692008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/>
              <a:t>Porada TA ČR Doprava, 5. května 2023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3" y="4414271"/>
            <a:ext cx="3311999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2400"/>
              </a:lnSpc>
              <a:defRPr sz="20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4" y="4414271"/>
            <a:ext cx="3311999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2400"/>
              </a:lnSpc>
              <a:defRPr sz="20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4" y="4414270"/>
            <a:ext cx="3311999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2400"/>
              </a:lnSpc>
              <a:defRPr sz="20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9" y="4025136"/>
            <a:ext cx="3311525" cy="216000"/>
          </a:xfrm>
        </p:spPr>
        <p:txBody>
          <a:bodyPr anchor="ctr"/>
          <a:lstStyle>
            <a:lvl1pPr>
              <a:lnSpc>
                <a:spcPts val="1466"/>
              </a:lnSpc>
              <a:defRPr sz="1333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9" y="4025136"/>
            <a:ext cx="3311525" cy="216000"/>
          </a:xfrm>
        </p:spPr>
        <p:txBody>
          <a:bodyPr anchor="ctr"/>
          <a:lstStyle>
            <a:lvl1pPr>
              <a:lnSpc>
                <a:spcPts val="1466"/>
              </a:lnSpc>
              <a:defRPr sz="1333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9" y="4025136"/>
            <a:ext cx="3311525" cy="216000"/>
          </a:xfrm>
        </p:spPr>
        <p:txBody>
          <a:bodyPr anchor="ctr"/>
          <a:lstStyle>
            <a:lvl1pPr>
              <a:lnSpc>
                <a:spcPts val="1466"/>
              </a:lnSpc>
              <a:defRPr sz="1333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20002" y="1692008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5" y="1692008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6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3066"/>
              </a:lnSpc>
              <a:defRPr sz="2666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720000"/>
            <a:ext cx="107532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xmlns="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74640" y="6129340"/>
            <a:ext cx="150336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511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/>
              <a:t>Porada TA ČR Doprava, 5. května 2023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335941" indent="-239958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666" b="0"/>
            </a:lvl1pPr>
            <a:lvl2pPr marL="671882" indent="-239958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133"/>
            </a:lvl2pPr>
            <a:lvl3pPr marL="1218987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41" y="692156"/>
            <a:ext cx="5218412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466"/>
              </a:lnSpc>
              <a:defRPr sz="1333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xmlns="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74640" y="6129340"/>
            <a:ext cx="150336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58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/>
              <a:t>Porada TA ČR Doprava, 5. května 2023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3" y="692150"/>
            <a:ext cx="10753201" cy="5139850"/>
          </a:xfrm>
          <a:prstGeom prst="rect">
            <a:avLst/>
          </a:prstGeom>
        </p:spPr>
        <p:txBody>
          <a:bodyPr/>
          <a:lstStyle>
            <a:lvl1pPr marL="335941" indent="-239958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671882" indent="-239958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666"/>
            </a:lvl2pPr>
            <a:lvl3pPr marL="1218987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xmlns="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74640" y="6129340"/>
            <a:ext cx="150336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58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1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6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l-PL"/>
              <a:t>Porada TA ČR Doprava, 5. května 2023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2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720000"/>
            <a:ext cx="107532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2" y="1872000"/>
            <a:ext cx="107532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5332"/>
        </a:lnSpc>
        <a:spcBef>
          <a:spcPct val="0"/>
        </a:spcBef>
        <a:spcAft>
          <a:spcPct val="0"/>
        </a:spcAft>
        <a:defRPr sz="5332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99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99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99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99" b="1">
          <a:solidFill>
            <a:srgbClr val="00287D"/>
          </a:solidFill>
          <a:latin typeface="Tahoma" pitchFamily="34" charset="0"/>
        </a:defRPr>
      </a:lvl5pPr>
      <a:lvl6pPr marL="609493" algn="l" rtl="0" eaLnBrk="1" fontAlgn="base" hangingPunct="1">
        <a:spcBef>
          <a:spcPct val="0"/>
        </a:spcBef>
        <a:spcAft>
          <a:spcPct val="0"/>
        </a:spcAft>
        <a:defRPr sz="3199" b="1">
          <a:solidFill>
            <a:srgbClr val="00287D"/>
          </a:solidFill>
          <a:latin typeface="Tahoma" pitchFamily="34" charset="0"/>
        </a:defRPr>
      </a:lvl6pPr>
      <a:lvl7pPr marL="1218987" algn="l" rtl="0" eaLnBrk="1" fontAlgn="base" hangingPunct="1">
        <a:spcBef>
          <a:spcPct val="0"/>
        </a:spcBef>
        <a:spcAft>
          <a:spcPct val="0"/>
        </a:spcAft>
        <a:defRPr sz="3199" b="1">
          <a:solidFill>
            <a:srgbClr val="00287D"/>
          </a:solidFill>
          <a:latin typeface="Tahoma" pitchFamily="34" charset="0"/>
        </a:defRPr>
      </a:lvl7pPr>
      <a:lvl8pPr marL="1828480" algn="l" rtl="0" eaLnBrk="1" fontAlgn="base" hangingPunct="1">
        <a:spcBef>
          <a:spcPct val="0"/>
        </a:spcBef>
        <a:spcAft>
          <a:spcPct val="0"/>
        </a:spcAft>
        <a:defRPr sz="3199" b="1">
          <a:solidFill>
            <a:srgbClr val="00287D"/>
          </a:solidFill>
          <a:latin typeface="Tahoma" pitchFamily="34" charset="0"/>
        </a:defRPr>
      </a:lvl8pPr>
      <a:lvl9pPr marL="2437973" algn="l" rtl="0" eaLnBrk="1" fontAlgn="base" hangingPunct="1">
        <a:spcBef>
          <a:spcPct val="0"/>
        </a:spcBef>
        <a:spcAft>
          <a:spcPct val="0"/>
        </a:spcAft>
        <a:defRPr sz="3199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3733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24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000" b="0">
          <a:solidFill>
            <a:schemeClr val="tx1"/>
          </a:solidFill>
          <a:latin typeface="+mn-lt"/>
        </a:defRPr>
      </a:lvl2pPr>
      <a:lvl3pPr marL="1218987" indent="0" algn="l" rtl="0" eaLnBrk="1" fontAlgn="base" hangingPunct="1">
        <a:lnSpc>
          <a:spcPts val="24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2000" b="0">
          <a:solidFill>
            <a:schemeClr val="tx1"/>
          </a:solidFill>
          <a:latin typeface="+mn-lt"/>
        </a:defRPr>
      </a:lvl3pPr>
      <a:lvl4pPr marL="1828480" indent="0" algn="l" rtl="0" eaLnBrk="1" fontAlgn="base" hangingPunct="1">
        <a:lnSpc>
          <a:spcPts val="24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2000" b="0">
          <a:solidFill>
            <a:schemeClr val="tx1"/>
          </a:solidFill>
          <a:latin typeface="+mn-lt"/>
        </a:defRPr>
      </a:lvl4pPr>
      <a:lvl5pPr marL="2437973" indent="0" algn="l" rtl="0" eaLnBrk="1" fontAlgn="base" hangingPunct="1">
        <a:lnSpc>
          <a:spcPts val="24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2000" b="0">
          <a:solidFill>
            <a:schemeClr val="tx1"/>
          </a:solidFill>
          <a:latin typeface="+mn-lt"/>
        </a:defRPr>
      </a:lvl5pPr>
      <a:lvl6pPr marL="3352213" indent="-30474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3656960" indent="0" algn="l" rtl="0" eaLnBrk="1" fontAlgn="base" hangingPunct="1">
        <a:lnSpc>
          <a:spcPts val="24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4266453" indent="0" algn="l" rtl="0" eaLnBrk="1" fontAlgn="base" hangingPunct="1">
        <a:lnSpc>
          <a:spcPts val="24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4875947" indent="0" algn="l" rtl="0" eaLnBrk="1" fontAlgn="base" hangingPunct="1">
        <a:lnSpc>
          <a:spcPts val="24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5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munispace.muni.cz/library/catalog/book/211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eografieznevyhodneni.cz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geografieznevyhodneni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facebook.com/vyzkumdoprav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osman@mail.muni.cz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eografieznevyhodneni.cz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geografieznevyhodnen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predmet/phil/podzim2023/DESB33" TargetMode="External"/><Relationship Id="rId2" Type="http://schemas.openxmlformats.org/officeDocument/2006/relationships/hyperlink" Target="https://is.muni.cz/auth/predmet/phil/jaro2024/DESB2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s.muni.cz/auth/predmet/fss/podzim2023/SOCn6106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ezbarierovebrno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xmlns="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2" y="2710583"/>
            <a:ext cx="12040125" cy="1688888"/>
          </a:xfrm>
        </p:spPr>
        <p:txBody>
          <a:bodyPr/>
          <a:lstStyle/>
          <a:p>
            <a:r>
              <a:rPr lang="cs-CZ" sz="5400" dirty="0" smtClean="0"/>
              <a:t>„Zombie</a:t>
            </a:r>
            <a:r>
              <a:rPr lang="cs-CZ" sz="5400" dirty="0" smtClean="0"/>
              <a:t> přístupnost</a:t>
            </a:r>
            <a:r>
              <a:rPr lang="cs-CZ" dirty="0" smtClean="0"/>
              <a:t>“</a:t>
            </a:r>
            <a:br>
              <a:rPr lang="cs-CZ" dirty="0" smtClean="0"/>
            </a:br>
            <a:r>
              <a:rPr lang="cs-CZ" sz="2800" dirty="0" smtClean="0"/>
              <a:t>Institucionální </a:t>
            </a:r>
            <a:r>
              <a:rPr lang="cs-CZ" sz="2800" dirty="0"/>
              <a:t>bariéry přístupnosti</a:t>
            </a:r>
            <a:endParaRPr lang="cs-CZ" sz="280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xmlns="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002" y="4615238"/>
            <a:ext cx="4203718" cy="698497"/>
          </a:xfrm>
        </p:spPr>
        <p:txBody>
          <a:bodyPr/>
          <a:lstStyle/>
          <a:p>
            <a:r>
              <a:rPr lang="cs-CZ" sz="2400" dirty="0" smtClean="0"/>
              <a:t>Robert Osman / 29. 11. 2023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3738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4" y="1012608"/>
            <a:ext cx="10753201" cy="451576"/>
          </a:xfrm>
        </p:spPr>
        <p:txBody>
          <a:bodyPr/>
          <a:lstStyle/>
          <a:p>
            <a:r>
              <a:rPr lang="cs-CZ" sz="4400" dirty="0" smtClean="0"/>
              <a:t>Velká města si zakládají vlastní orgány</a:t>
            </a:r>
            <a:endParaRPr lang="cs-CZ" sz="4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4" y="2000134"/>
            <a:ext cx="10343002" cy="312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6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3" y="720000"/>
            <a:ext cx="11176341" cy="451576"/>
          </a:xfrm>
        </p:spPr>
        <p:txBody>
          <a:bodyPr/>
          <a:lstStyle/>
          <a:p>
            <a:r>
              <a:rPr lang="cs-CZ" dirty="0"/>
              <a:t>4</a:t>
            </a:r>
            <a:r>
              <a:rPr lang="cs-CZ" dirty="0" smtClean="0"/>
              <a:t>. </a:t>
            </a:r>
            <a:r>
              <a:rPr lang="cs-CZ" dirty="0" smtClean="0"/>
              <a:t>Samospráva / státní správa</a:t>
            </a:r>
            <a:endParaRPr lang="pt-BR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3" y="1985469"/>
            <a:ext cx="10362528" cy="4003851"/>
          </a:xfrm>
        </p:spPr>
        <p:txBody>
          <a:bodyPr/>
          <a:lstStyle/>
          <a:p>
            <a:pPr marL="529200" indent="-457200">
              <a:lnSpc>
                <a:spcPct val="90000"/>
              </a:lnSpc>
              <a:defRPr/>
            </a:pPr>
            <a:r>
              <a:rPr lang="cs-CZ" altLang="cs-CZ" sz="2400" dirty="0"/>
              <a:t>s</a:t>
            </a:r>
            <a:r>
              <a:rPr lang="cs-CZ" altLang="cs-CZ" sz="2400" dirty="0" smtClean="0"/>
              <a:t>amosprávy naleznou / vyjednají nějaký kompromis</a:t>
            </a:r>
          </a:p>
          <a:p>
            <a:pPr marL="529200" indent="-457200">
              <a:lnSpc>
                <a:spcPct val="90000"/>
              </a:lnSpc>
              <a:defRPr/>
            </a:pPr>
            <a:endParaRPr lang="cs-CZ" altLang="cs-CZ" sz="2400" dirty="0"/>
          </a:p>
          <a:p>
            <a:pPr marL="529200" indent="-457200">
              <a:lnSpc>
                <a:spcPct val="90000"/>
              </a:lnSpc>
              <a:defRPr/>
            </a:pPr>
            <a:r>
              <a:rPr lang="cs-CZ" altLang="cs-CZ" sz="2400" dirty="0"/>
              <a:t>s</a:t>
            </a:r>
            <a:r>
              <a:rPr lang="cs-CZ" altLang="cs-CZ" sz="2400" dirty="0" smtClean="0"/>
              <a:t>tátní správa se těchto jednání odmítá účastnit</a:t>
            </a:r>
          </a:p>
          <a:p>
            <a:pPr marL="529200" indent="-457200">
              <a:lnSpc>
                <a:spcPct val="90000"/>
              </a:lnSpc>
              <a:defRPr/>
            </a:pPr>
            <a:endParaRPr lang="cs-CZ" altLang="cs-CZ" sz="2400" dirty="0"/>
          </a:p>
          <a:p>
            <a:pPr marL="529200" indent="-457200">
              <a:lnSpc>
                <a:spcPct val="90000"/>
              </a:lnSpc>
              <a:defRPr/>
            </a:pPr>
            <a:r>
              <a:rPr lang="cs-CZ" altLang="cs-CZ" sz="2400" dirty="0"/>
              <a:t>n</a:t>
            </a:r>
            <a:r>
              <a:rPr lang="cs-CZ" altLang="cs-CZ" sz="2400" dirty="0" smtClean="0"/>
              <a:t>ásledně rozhoduje proti předchozím jednáním</a:t>
            </a:r>
          </a:p>
          <a:p>
            <a:pPr marL="529200" indent="-457200">
              <a:lnSpc>
                <a:spcPct val="90000"/>
              </a:lnSpc>
              <a:defRPr/>
            </a:pPr>
            <a:endParaRPr lang="cs-CZ" altLang="cs-CZ" sz="2400" dirty="0"/>
          </a:p>
          <a:p>
            <a:pPr marL="1527175" indent="-457200">
              <a:lnSpc>
                <a:spcPct val="90000"/>
              </a:lnSpc>
              <a:defRPr/>
            </a:pPr>
            <a:r>
              <a:rPr lang="cs-CZ" altLang="cs-CZ" sz="2400" dirty="0" smtClean="0"/>
              <a:t>Stavební úřad</a:t>
            </a:r>
          </a:p>
          <a:p>
            <a:pPr marL="1527175" indent="-457200">
              <a:lnSpc>
                <a:spcPct val="90000"/>
              </a:lnSpc>
              <a:defRPr/>
            </a:pPr>
            <a:endParaRPr lang="cs-CZ" altLang="cs-CZ" sz="2400" dirty="0"/>
          </a:p>
          <a:p>
            <a:pPr marL="1527175" indent="-457200">
              <a:lnSpc>
                <a:spcPct val="90000"/>
              </a:lnSpc>
              <a:defRPr/>
            </a:pPr>
            <a:r>
              <a:rPr lang="cs-CZ" altLang="cs-CZ" sz="2400" dirty="0" smtClean="0"/>
              <a:t>Dopravní policie</a:t>
            </a:r>
          </a:p>
          <a:p>
            <a:pPr marL="1527175" indent="-457200">
              <a:lnSpc>
                <a:spcPct val="90000"/>
              </a:lnSpc>
              <a:defRPr/>
            </a:pPr>
            <a:endParaRPr lang="cs-CZ" altLang="cs-CZ" sz="2400" dirty="0"/>
          </a:p>
          <a:p>
            <a:pPr marL="1527175" indent="-457200">
              <a:lnSpc>
                <a:spcPct val="90000"/>
              </a:lnSpc>
              <a:defRPr/>
            </a:pPr>
            <a:r>
              <a:rPr lang="cs-CZ" altLang="cs-CZ" sz="2400" dirty="0" smtClean="0"/>
              <a:t>Drážní úřad</a:t>
            </a:r>
            <a:endParaRPr lang="cs-CZ" altLang="cs-CZ" sz="2400" dirty="0"/>
          </a:p>
          <a:p>
            <a:pPr marL="72000" indent="0">
              <a:lnSpc>
                <a:spcPct val="90000"/>
              </a:lnSpc>
              <a:buNone/>
              <a:defRPr/>
            </a:pPr>
            <a:endParaRPr lang="cs-CZ" altLang="cs-CZ" sz="2400" dirty="0"/>
          </a:p>
          <a:p>
            <a:pPr marL="72000" indent="0">
              <a:lnSpc>
                <a:spcPct val="90000"/>
              </a:lnSpc>
              <a:buNone/>
              <a:defRPr/>
            </a:pPr>
            <a:endParaRPr lang="cs-CZ" altLang="cs-CZ" sz="2400" dirty="0"/>
          </a:p>
          <a:p>
            <a:pPr marL="72000" indent="0">
              <a:lnSpc>
                <a:spcPct val="90000"/>
              </a:lnSpc>
              <a:buNone/>
              <a:defRPr/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94165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3" y="720000"/>
            <a:ext cx="11176341" cy="451576"/>
          </a:xfrm>
        </p:spPr>
        <p:txBody>
          <a:bodyPr/>
          <a:lstStyle/>
          <a:p>
            <a:r>
              <a:rPr lang="cs-CZ" dirty="0"/>
              <a:t>5</a:t>
            </a:r>
            <a:r>
              <a:rPr lang="cs-CZ" dirty="0" smtClean="0"/>
              <a:t>. </a:t>
            </a:r>
            <a:r>
              <a:rPr lang="cs-CZ" dirty="0" smtClean="0"/>
              <a:t>Neproškolení stavebních úřadů</a:t>
            </a:r>
            <a:endParaRPr lang="pt-BR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3" y="1985469"/>
            <a:ext cx="10362528" cy="3116883"/>
          </a:xfrm>
        </p:spPr>
        <p:txBody>
          <a:bodyPr/>
          <a:lstStyle/>
          <a:p>
            <a:pPr marL="529200" indent="-457200">
              <a:lnSpc>
                <a:spcPct val="90000"/>
              </a:lnSpc>
              <a:defRPr/>
            </a:pPr>
            <a:r>
              <a:rPr lang="cs-CZ" altLang="cs-CZ" sz="2400" dirty="0"/>
              <a:t>p</a:t>
            </a:r>
            <a:r>
              <a:rPr lang="cs-CZ" altLang="cs-CZ" sz="2400" dirty="0" smtClean="0"/>
              <a:t>ovinnost kontrolovat přístupnost přešla na stavební úřady</a:t>
            </a:r>
          </a:p>
          <a:p>
            <a:pPr marL="529200" indent="-457200">
              <a:lnSpc>
                <a:spcPct val="90000"/>
              </a:lnSpc>
              <a:defRPr/>
            </a:pPr>
            <a:endParaRPr lang="cs-CZ" altLang="cs-CZ" sz="2400" dirty="0"/>
          </a:p>
          <a:p>
            <a:pPr marL="529200" indent="-457200">
              <a:lnSpc>
                <a:spcPct val="90000"/>
              </a:lnSpc>
              <a:defRPr/>
            </a:pPr>
            <a:r>
              <a:rPr lang="cs-CZ" altLang="cs-CZ" sz="2400" dirty="0"/>
              <a:t>s</a:t>
            </a:r>
            <a:r>
              <a:rPr lang="cs-CZ" altLang="cs-CZ" sz="2400" dirty="0" smtClean="0"/>
              <a:t>tavební úřady nebyly na tuto činnost nijak vyškoleny</a:t>
            </a:r>
          </a:p>
          <a:p>
            <a:pPr marL="529200" indent="-457200">
              <a:lnSpc>
                <a:spcPct val="90000"/>
              </a:lnSpc>
              <a:defRPr/>
            </a:pPr>
            <a:endParaRPr lang="cs-CZ" altLang="cs-CZ" sz="2400" dirty="0"/>
          </a:p>
          <a:p>
            <a:pPr marL="529200" indent="-457200">
              <a:lnSpc>
                <a:spcPct val="90000"/>
              </a:lnSpc>
              <a:defRPr/>
            </a:pPr>
            <a:r>
              <a:rPr lang="cs-CZ" altLang="cs-CZ" sz="2400" dirty="0"/>
              <a:t>n</a:t>
            </a:r>
            <a:r>
              <a:rPr lang="cs-CZ" altLang="cs-CZ" sz="2400" dirty="0" smtClean="0"/>
              <a:t>edisponují personální kapacitou přístupnost kontrolovat</a:t>
            </a:r>
          </a:p>
          <a:p>
            <a:pPr marL="529200" indent="-457200">
              <a:lnSpc>
                <a:spcPct val="90000"/>
              </a:lnSpc>
              <a:defRPr/>
            </a:pPr>
            <a:endParaRPr lang="cs-CZ" altLang="cs-CZ" sz="2400" dirty="0"/>
          </a:p>
          <a:p>
            <a:pPr marL="529200" indent="-457200">
              <a:lnSpc>
                <a:spcPct val="90000"/>
              </a:lnSpc>
              <a:defRPr/>
            </a:pPr>
            <a:r>
              <a:rPr lang="cs-CZ" altLang="cs-CZ" sz="2400" dirty="0"/>
              <a:t>p</a:t>
            </a:r>
            <a:r>
              <a:rPr lang="cs-CZ" altLang="cs-CZ" sz="2400" dirty="0" smtClean="0"/>
              <a:t>rincipiálně kontrolují pouze formální nikoliv věcnou stránku projektů</a:t>
            </a:r>
            <a:endParaRPr lang="cs-CZ" altLang="cs-CZ" sz="2400" dirty="0"/>
          </a:p>
          <a:p>
            <a:pPr marL="72000" indent="0">
              <a:lnSpc>
                <a:spcPct val="90000"/>
              </a:lnSpc>
              <a:buNone/>
              <a:defRPr/>
            </a:pPr>
            <a:endParaRPr lang="cs-CZ" altLang="cs-CZ" sz="2400" dirty="0"/>
          </a:p>
          <a:p>
            <a:pPr marL="72000" indent="0">
              <a:lnSpc>
                <a:spcPct val="90000"/>
              </a:lnSpc>
              <a:buNone/>
              <a:defRPr/>
            </a:pPr>
            <a:endParaRPr lang="cs-CZ" altLang="cs-CZ" sz="2400" dirty="0"/>
          </a:p>
          <a:p>
            <a:pPr marL="72000" indent="0">
              <a:lnSpc>
                <a:spcPct val="90000"/>
              </a:lnSpc>
              <a:buNone/>
              <a:defRPr/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85409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3" y="720000"/>
            <a:ext cx="12104746" cy="451576"/>
          </a:xfrm>
        </p:spPr>
        <p:txBody>
          <a:bodyPr/>
          <a:lstStyle/>
          <a:p>
            <a:r>
              <a:rPr lang="cs-CZ" dirty="0"/>
              <a:t>6</a:t>
            </a:r>
            <a:r>
              <a:rPr lang="cs-CZ" dirty="0" smtClean="0"/>
              <a:t>. </a:t>
            </a:r>
            <a:r>
              <a:rPr lang="cs-CZ" dirty="0"/>
              <a:t>S</a:t>
            </a:r>
            <a:r>
              <a:rPr lang="cs-CZ" dirty="0" smtClean="0"/>
              <a:t>tavební přístupnost</a:t>
            </a:r>
            <a:endParaRPr lang="pt-BR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3" y="1985469"/>
            <a:ext cx="10982002" cy="4003851"/>
          </a:xfrm>
        </p:spPr>
        <p:txBody>
          <a:bodyPr/>
          <a:lstStyle/>
          <a:p>
            <a:pPr marL="529200" indent="-457200">
              <a:lnSpc>
                <a:spcPct val="90000"/>
              </a:lnSpc>
              <a:defRPr/>
            </a:pPr>
            <a:r>
              <a:rPr lang="cs-CZ" altLang="cs-CZ" sz="2400" dirty="0"/>
              <a:t>p</a:t>
            </a:r>
            <a:r>
              <a:rPr lang="cs-CZ" altLang="cs-CZ" sz="2400" dirty="0" smtClean="0"/>
              <a:t>rimární zájem je o fyzickou přístupnost</a:t>
            </a:r>
          </a:p>
          <a:p>
            <a:pPr marL="529200" indent="-457200">
              <a:lnSpc>
                <a:spcPct val="90000"/>
              </a:lnSpc>
              <a:defRPr/>
            </a:pPr>
            <a:r>
              <a:rPr lang="cs-CZ" altLang="cs-CZ" sz="2400" dirty="0" smtClean="0"/>
              <a:t>stavební zákon, vyhláška o bezbariérovosti, stavební úřady</a:t>
            </a:r>
          </a:p>
          <a:p>
            <a:pPr marL="529200" indent="-457200">
              <a:lnSpc>
                <a:spcPct val="90000"/>
              </a:lnSpc>
              <a:defRPr/>
            </a:pPr>
            <a:r>
              <a:rPr lang="cs-CZ" altLang="cs-CZ" sz="2400" dirty="0"/>
              <a:t>p</a:t>
            </a:r>
            <a:r>
              <a:rPr lang="cs-CZ" altLang="cs-CZ" sz="2400" dirty="0" smtClean="0"/>
              <a:t>rimární důraz na osoby s pohybovým, částečně i zrakovým znevýhodněním</a:t>
            </a:r>
          </a:p>
          <a:p>
            <a:pPr marL="529200" indent="-457200">
              <a:lnSpc>
                <a:spcPct val="90000"/>
              </a:lnSpc>
              <a:defRPr/>
            </a:pPr>
            <a:endParaRPr lang="cs-CZ" altLang="cs-CZ" sz="2400" dirty="0" smtClean="0"/>
          </a:p>
          <a:p>
            <a:pPr marL="529200" indent="-457200">
              <a:lnSpc>
                <a:spcPct val="90000"/>
              </a:lnSpc>
              <a:defRPr/>
            </a:pPr>
            <a:r>
              <a:rPr lang="cs-CZ" altLang="cs-CZ" sz="2400" dirty="0" smtClean="0"/>
              <a:t>výrazně opomíjenější je přístupnost</a:t>
            </a:r>
          </a:p>
          <a:p>
            <a:pPr marL="625475" indent="639763">
              <a:lnSpc>
                <a:spcPct val="90000"/>
              </a:lnSpc>
              <a:tabLst>
                <a:tab pos="1701800" algn="l"/>
              </a:tabLst>
              <a:defRPr/>
            </a:pPr>
            <a:r>
              <a:rPr lang="cs-CZ" altLang="cs-CZ" sz="2400" dirty="0"/>
              <a:t>i</a:t>
            </a:r>
            <a:r>
              <a:rPr lang="cs-CZ" altLang="cs-CZ" sz="2400" dirty="0" smtClean="0"/>
              <a:t>nformační</a:t>
            </a:r>
          </a:p>
          <a:p>
            <a:pPr marL="625475" indent="639763">
              <a:lnSpc>
                <a:spcPct val="90000"/>
              </a:lnSpc>
              <a:tabLst>
                <a:tab pos="1701800" algn="l"/>
              </a:tabLst>
              <a:defRPr/>
            </a:pPr>
            <a:r>
              <a:rPr lang="cs-CZ" altLang="cs-CZ" sz="2400" dirty="0"/>
              <a:t>k</a:t>
            </a:r>
            <a:r>
              <a:rPr lang="cs-CZ" altLang="cs-CZ" sz="2400" dirty="0" smtClean="0"/>
              <a:t>omunikační</a:t>
            </a:r>
          </a:p>
          <a:p>
            <a:pPr marL="625475" indent="639763">
              <a:lnSpc>
                <a:spcPct val="90000"/>
              </a:lnSpc>
              <a:tabLst>
                <a:tab pos="1701800" algn="l"/>
              </a:tabLst>
              <a:defRPr/>
            </a:pPr>
            <a:r>
              <a:rPr lang="cs-CZ" altLang="cs-CZ" sz="2400" dirty="0" smtClean="0"/>
              <a:t>v</a:t>
            </a:r>
            <a:r>
              <a:rPr lang="cs-CZ" altLang="cs-CZ" sz="2400" dirty="0" smtClean="0"/>
              <a:t>irtuální</a:t>
            </a:r>
          </a:p>
          <a:p>
            <a:pPr marL="625475" indent="639763">
              <a:lnSpc>
                <a:spcPct val="90000"/>
              </a:lnSpc>
              <a:tabLst>
                <a:tab pos="1701800" algn="l"/>
              </a:tabLst>
              <a:defRPr/>
            </a:pPr>
            <a:r>
              <a:rPr lang="cs-CZ" altLang="cs-CZ" sz="2400" dirty="0"/>
              <a:t>č</a:t>
            </a:r>
            <a:r>
              <a:rPr lang="cs-CZ" altLang="cs-CZ" sz="2400" dirty="0" smtClean="0"/>
              <a:t>asová</a:t>
            </a:r>
          </a:p>
          <a:p>
            <a:pPr marL="625475" indent="639763">
              <a:lnSpc>
                <a:spcPct val="90000"/>
              </a:lnSpc>
              <a:tabLst>
                <a:tab pos="1701800" algn="l"/>
              </a:tabLst>
              <a:defRPr/>
            </a:pPr>
            <a:r>
              <a:rPr lang="cs-CZ" altLang="cs-CZ" sz="2400" dirty="0"/>
              <a:t>s</a:t>
            </a:r>
            <a:r>
              <a:rPr lang="cs-CZ" altLang="cs-CZ" sz="2400" dirty="0" smtClean="0"/>
              <a:t>travovací</a:t>
            </a:r>
          </a:p>
          <a:p>
            <a:pPr marL="625475" indent="639763">
              <a:lnSpc>
                <a:spcPct val="90000"/>
              </a:lnSpc>
              <a:tabLst>
                <a:tab pos="1701800" algn="l"/>
              </a:tabLst>
              <a:defRPr/>
            </a:pPr>
            <a:r>
              <a:rPr lang="cs-CZ" altLang="cs-CZ" sz="2400" dirty="0" smtClean="0"/>
              <a:t>…</a:t>
            </a:r>
            <a:endParaRPr lang="cs-CZ" altLang="cs-CZ" sz="2400" dirty="0"/>
          </a:p>
          <a:p>
            <a:pPr marL="72000" indent="0">
              <a:lnSpc>
                <a:spcPct val="90000"/>
              </a:lnSpc>
              <a:buNone/>
              <a:defRPr/>
            </a:pPr>
            <a:endParaRPr lang="cs-CZ" altLang="cs-CZ" sz="2400" dirty="0"/>
          </a:p>
          <a:p>
            <a:pPr marL="72000" indent="0">
              <a:lnSpc>
                <a:spcPct val="90000"/>
              </a:lnSpc>
              <a:buNone/>
              <a:defRPr/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40672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3" y="720000"/>
            <a:ext cx="12104746" cy="451576"/>
          </a:xfrm>
        </p:spPr>
        <p:txBody>
          <a:bodyPr/>
          <a:lstStyle/>
          <a:p>
            <a:r>
              <a:rPr lang="cs-CZ" dirty="0"/>
              <a:t>6</a:t>
            </a:r>
            <a:r>
              <a:rPr lang="cs-CZ" dirty="0" smtClean="0"/>
              <a:t>. </a:t>
            </a:r>
            <a:r>
              <a:rPr lang="cs-CZ" dirty="0"/>
              <a:t>S</a:t>
            </a:r>
            <a:r>
              <a:rPr lang="cs-CZ" dirty="0" smtClean="0"/>
              <a:t>tavební přístupnost</a:t>
            </a:r>
            <a:endParaRPr lang="pt-BR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3" y="1985469"/>
            <a:ext cx="10982002" cy="4003851"/>
          </a:xfrm>
        </p:spPr>
        <p:txBody>
          <a:bodyPr/>
          <a:lstStyle/>
          <a:p>
            <a:pPr marL="529200" indent="-457200">
              <a:lnSpc>
                <a:spcPct val="90000"/>
              </a:lnSpc>
              <a:defRPr/>
            </a:pPr>
            <a:r>
              <a:rPr lang="cs-CZ" altLang="cs-CZ" sz="2400" dirty="0"/>
              <a:t>č</a:t>
            </a:r>
            <a:r>
              <a:rPr lang="cs-CZ" altLang="cs-CZ" sz="2400" dirty="0" smtClean="0"/>
              <a:t>asová přístupnost / časové znevýhodnění</a:t>
            </a:r>
          </a:p>
          <a:p>
            <a:pPr marL="529200" indent="-457200">
              <a:lnSpc>
                <a:spcPct val="90000"/>
              </a:lnSpc>
              <a:defRPr/>
            </a:pPr>
            <a:endParaRPr lang="cs-CZ" altLang="cs-CZ" sz="2400" dirty="0"/>
          </a:p>
          <a:p>
            <a:pPr marL="529200" indent="-457200">
              <a:lnSpc>
                <a:spcPct val="90000"/>
              </a:lnSpc>
              <a:defRPr/>
            </a:pPr>
            <a:r>
              <a:rPr lang="cs-CZ" altLang="cs-CZ" sz="2400" dirty="0" smtClean="0"/>
              <a:t>č</a:t>
            </a:r>
            <a:r>
              <a:rPr lang="cs-CZ" altLang="cs-CZ" sz="2400" dirty="0" smtClean="0"/>
              <a:t>asová chudoba (množství času)</a:t>
            </a:r>
          </a:p>
          <a:p>
            <a:pPr marL="529200" indent="-457200">
              <a:lnSpc>
                <a:spcPct val="90000"/>
              </a:lnSpc>
              <a:defRPr/>
            </a:pPr>
            <a:r>
              <a:rPr lang="cs-CZ" altLang="cs-CZ" sz="2400" dirty="0"/>
              <a:t>p</a:t>
            </a:r>
            <a:r>
              <a:rPr lang="cs-CZ" altLang="cs-CZ" sz="2400" dirty="0" smtClean="0"/>
              <a:t>ocit „nestíhání“ (rychlost / zrychlování společnosti)</a:t>
            </a:r>
          </a:p>
          <a:p>
            <a:pPr marL="529200" indent="-457200">
              <a:lnSpc>
                <a:spcPct val="90000"/>
              </a:lnSpc>
              <a:defRPr/>
            </a:pPr>
            <a:r>
              <a:rPr lang="cs-CZ" altLang="cs-CZ" sz="2400" dirty="0"/>
              <a:t>k</a:t>
            </a:r>
            <a:r>
              <a:rPr lang="cs-CZ" altLang="cs-CZ" sz="2400" dirty="0" smtClean="0"/>
              <a:t>ompenzace bariér časovou investicí (pokus omyl)</a:t>
            </a:r>
          </a:p>
          <a:p>
            <a:pPr marL="529200" indent="-457200">
              <a:lnSpc>
                <a:spcPct val="90000"/>
              </a:lnSpc>
              <a:defRPr/>
            </a:pPr>
            <a:r>
              <a:rPr lang="cs-CZ" altLang="cs-CZ" sz="2400" dirty="0"/>
              <a:t>č</a:t>
            </a:r>
            <a:r>
              <a:rPr lang="cs-CZ" altLang="cs-CZ" sz="2400" dirty="0" smtClean="0"/>
              <a:t>asová dostupnost (délka čekání)</a:t>
            </a:r>
            <a:endParaRPr lang="cs-CZ" altLang="cs-CZ" sz="2400" dirty="0"/>
          </a:p>
          <a:p>
            <a:pPr marL="529200" indent="-457200">
              <a:lnSpc>
                <a:spcPct val="90000"/>
              </a:lnSpc>
              <a:defRPr/>
            </a:pPr>
            <a:r>
              <a:rPr lang="cs-CZ" altLang="cs-CZ" sz="2400" dirty="0" err="1"/>
              <a:t>c</a:t>
            </a:r>
            <a:r>
              <a:rPr lang="cs-CZ" altLang="cs-CZ" sz="2400" dirty="0" err="1" smtClean="0"/>
              <a:t>hrononormativita</a:t>
            </a:r>
            <a:r>
              <a:rPr lang="cs-CZ" altLang="cs-CZ" sz="2400" dirty="0" smtClean="0"/>
              <a:t> (linearita, efektivita, kapitalizace)</a:t>
            </a:r>
            <a:endParaRPr lang="cs-CZ" altLang="cs-CZ" sz="2400" dirty="0"/>
          </a:p>
          <a:p>
            <a:pPr marL="529200" indent="-457200">
              <a:lnSpc>
                <a:spcPct val="90000"/>
              </a:lnSpc>
              <a:defRPr/>
            </a:pPr>
            <a:r>
              <a:rPr lang="cs-CZ" altLang="cs-CZ" sz="2400" dirty="0" smtClean="0"/>
              <a:t>…</a:t>
            </a:r>
          </a:p>
          <a:p>
            <a:pPr marL="529200" indent="-457200">
              <a:lnSpc>
                <a:spcPct val="90000"/>
              </a:lnSpc>
              <a:defRPr/>
            </a:pPr>
            <a:endParaRPr lang="cs-CZ" altLang="cs-CZ" sz="2400" dirty="0"/>
          </a:p>
          <a:p>
            <a:pPr marL="529200" indent="-457200">
              <a:lnSpc>
                <a:spcPct val="90000"/>
              </a:lnSpc>
              <a:defRPr/>
            </a:pPr>
            <a:r>
              <a:rPr lang="cs-CZ" altLang="cs-CZ" sz="2400" dirty="0"/>
              <a:t>t</a:t>
            </a:r>
            <a:r>
              <a:rPr lang="cs-CZ" altLang="cs-CZ" sz="2400" dirty="0" smtClean="0"/>
              <a:t>o pravděpodobně nemůže zkontrolovat nikdo se stavebním vzděláním</a:t>
            </a:r>
          </a:p>
        </p:txBody>
      </p:sp>
    </p:spTree>
    <p:extLst>
      <p:ext uri="{BB962C8B-B14F-4D97-AF65-F5344CB8AC3E}">
        <p14:creationId xmlns:p14="http://schemas.microsoft.com/office/powerpoint/2010/main" val="273360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3" y="720000"/>
            <a:ext cx="12104746" cy="451576"/>
          </a:xfrm>
        </p:spPr>
        <p:txBody>
          <a:bodyPr/>
          <a:lstStyle/>
          <a:p>
            <a:r>
              <a:rPr lang="cs-CZ" dirty="0" smtClean="0"/>
              <a:t>„Zombie socialismus“</a:t>
            </a:r>
            <a:endParaRPr lang="pt-BR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2" y="1985469"/>
            <a:ext cx="11471997" cy="4003851"/>
          </a:xfrm>
        </p:spPr>
        <p:txBody>
          <a:bodyPr/>
          <a:lstStyle/>
          <a:p>
            <a:pPr marL="529200" indent="-457200">
              <a:lnSpc>
                <a:spcPct val="90000"/>
              </a:lnSpc>
              <a:defRPr/>
            </a:pPr>
            <a:r>
              <a:rPr lang="cs-CZ" altLang="cs-CZ" sz="2400" dirty="0"/>
              <a:t>p</a:t>
            </a:r>
            <a:r>
              <a:rPr lang="cs-CZ" altLang="cs-CZ" sz="2400" dirty="0" smtClean="0"/>
              <a:t>ostsocialistické společnosti trpí nekritickým odporem ke všemu levicovému</a:t>
            </a:r>
          </a:p>
          <a:p>
            <a:pPr marL="529200" indent="-457200">
              <a:lnSpc>
                <a:spcPct val="90000"/>
              </a:lnSpc>
              <a:defRPr/>
            </a:pPr>
            <a:r>
              <a:rPr lang="cs-CZ" altLang="cs-CZ" sz="2400" dirty="0" smtClean="0"/>
              <a:t>vše, co připomíná levicovou politiku může být snadno </a:t>
            </a:r>
            <a:r>
              <a:rPr lang="cs-CZ" altLang="cs-CZ" sz="2400" dirty="0" err="1" smtClean="0"/>
              <a:t>delegitimizováno</a:t>
            </a:r>
            <a:endParaRPr lang="cs-CZ" altLang="cs-CZ" sz="2400" dirty="0" smtClean="0"/>
          </a:p>
          <a:p>
            <a:pPr marL="529200" indent="-457200">
              <a:lnSpc>
                <a:spcPct val="90000"/>
              </a:lnSpc>
              <a:defRPr/>
            </a:pPr>
            <a:r>
              <a:rPr lang="cs-CZ" altLang="cs-CZ" sz="2400" dirty="0"/>
              <a:t>s</a:t>
            </a:r>
            <a:r>
              <a:rPr lang="cs-CZ" altLang="cs-CZ" sz="2400" dirty="0" smtClean="0"/>
              <a:t>tačí to označit za návrat ke komunismu</a:t>
            </a:r>
          </a:p>
          <a:p>
            <a:pPr marL="529200" indent="-457200">
              <a:lnSpc>
                <a:spcPct val="90000"/>
              </a:lnSpc>
              <a:defRPr/>
            </a:pPr>
            <a:r>
              <a:rPr lang="cs-CZ" altLang="cs-CZ" sz="2400" dirty="0"/>
              <a:t>v</a:t>
            </a:r>
            <a:r>
              <a:rPr lang="cs-CZ" altLang="cs-CZ" sz="2400" dirty="0" smtClean="0"/>
              <a:t>elmi obtížná pozice levice a levicových politik v postsocialistickém prostoru</a:t>
            </a:r>
          </a:p>
          <a:p>
            <a:pPr marL="529200" indent="-457200">
              <a:lnSpc>
                <a:spcPct val="90000"/>
              </a:lnSpc>
              <a:defRPr/>
            </a:pPr>
            <a:endParaRPr lang="cs-CZ" altLang="cs-CZ" sz="2400" dirty="0"/>
          </a:p>
          <a:p>
            <a:pPr marL="529200" indent="-457200">
              <a:lnSpc>
                <a:spcPct val="90000"/>
              </a:lnSpc>
              <a:defRPr/>
            </a:pPr>
            <a:r>
              <a:rPr lang="cs-CZ" altLang="cs-CZ" sz="2400" dirty="0"/>
              <a:t>s</a:t>
            </a:r>
            <a:r>
              <a:rPr lang="cs-CZ" altLang="cs-CZ" sz="2400" dirty="0" smtClean="0"/>
              <a:t>ocialis</a:t>
            </a:r>
            <a:r>
              <a:rPr lang="cs-CZ" altLang="cs-CZ" sz="2400" dirty="0" smtClean="0"/>
              <a:t>mus je používán jako překonaná (mrtvá) minulost</a:t>
            </a:r>
          </a:p>
          <a:p>
            <a:pPr marL="529200" indent="-457200">
              <a:lnSpc>
                <a:spcPct val="90000"/>
              </a:lnSpc>
              <a:defRPr/>
            </a:pPr>
            <a:r>
              <a:rPr lang="cs-CZ" altLang="cs-CZ" sz="2400" dirty="0"/>
              <a:t>s</a:t>
            </a:r>
            <a:r>
              <a:rPr lang="cs-CZ" altLang="cs-CZ" sz="2400" dirty="0" smtClean="0"/>
              <a:t>ocialismus jako zombie</a:t>
            </a:r>
          </a:p>
        </p:txBody>
      </p:sp>
    </p:spTree>
    <p:extLst>
      <p:ext uri="{BB962C8B-B14F-4D97-AF65-F5344CB8AC3E}">
        <p14:creationId xmlns:p14="http://schemas.microsoft.com/office/powerpoint/2010/main" val="316115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3" y="720000"/>
            <a:ext cx="12104746" cy="451576"/>
          </a:xfrm>
        </p:spPr>
        <p:txBody>
          <a:bodyPr/>
          <a:lstStyle/>
          <a:p>
            <a:r>
              <a:rPr lang="cs-CZ" dirty="0" smtClean="0"/>
              <a:t>„Zombie přístupnost“</a:t>
            </a:r>
            <a:endParaRPr lang="pt-BR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2" y="1985469"/>
            <a:ext cx="11471997" cy="4003851"/>
          </a:xfrm>
        </p:spPr>
        <p:txBody>
          <a:bodyPr/>
          <a:lstStyle/>
          <a:p>
            <a:pPr marL="529200" indent="-457200">
              <a:lnSpc>
                <a:spcPct val="90000"/>
              </a:lnSpc>
              <a:defRPr/>
            </a:pPr>
            <a:r>
              <a:rPr lang="cs-CZ" altLang="cs-CZ" sz="2400" dirty="0"/>
              <a:t>z</a:t>
            </a:r>
            <a:r>
              <a:rPr lang="cs-CZ" altLang="cs-CZ" sz="2400" dirty="0" smtClean="0"/>
              <a:t>přístupňování společnosti je deklarováno</a:t>
            </a:r>
          </a:p>
          <a:p>
            <a:pPr marL="529200" indent="-457200">
              <a:lnSpc>
                <a:spcPct val="90000"/>
              </a:lnSpc>
              <a:defRPr/>
            </a:pPr>
            <a:r>
              <a:rPr lang="cs-CZ" altLang="cs-CZ" sz="2400" dirty="0" smtClean="0"/>
              <a:t>Úmluva o právech lidí se zdravotním postižením byla ratifikována</a:t>
            </a:r>
          </a:p>
          <a:p>
            <a:pPr marL="529200" indent="-457200">
              <a:lnSpc>
                <a:spcPct val="90000"/>
              </a:lnSpc>
              <a:defRPr/>
            </a:pPr>
            <a:endParaRPr lang="cs-CZ" altLang="cs-CZ" sz="2400" dirty="0"/>
          </a:p>
          <a:p>
            <a:pPr marL="529200" indent="-457200">
              <a:lnSpc>
                <a:spcPct val="90000"/>
              </a:lnSpc>
              <a:defRPr/>
            </a:pPr>
            <a:r>
              <a:rPr lang="cs-CZ" altLang="cs-CZ" sz="2400" dirty="0"/>
              <a:t>a</a:t>
            </a:r>
            <a:r>
              <a:rPr lang="cs-CZ" altLang="cs-CZ" sz="2400" dirty="0" smtClean="0"/>
              <a:t>le…</a:t>
            </a:r>
            <a:endParaRPr lang="cs-CZ" altLang="cs-CZ" sz="2400" dirty="0" smtClean="0"/>
          </a:p>
          <a:p>
            <a:pPr marL="529200" indent="-457200">
              <a:lnSpc>
                <a:spcPct val="90000"/>
              </a:lnSpc>
              <a:defRPr/>
            </a:pPr>
            <a:endParaRPr lang="cs-CZ" altLang="cs-CZ" sz="2400" dirty="0" smtClean="0"/>
          </a:p>
          <a:p>
            <a:pPr marL="529200" indent="-457200">
              <a:lnSpc>
                <a:spcPct val="90000"/>
              </a:lnSpc>
              <a:defRPr/>
            </a:pPr>
            <a:r>
              <a:rPr lang="cs-CZ" altLang="cs-CZ" sz="2400" dirty="0"/>
              <a:t>p</a:t>
            </a:r>
            <a:r>
              <a:rPr lang="cs-CZ" altLang="cs-CZ" sz="2400" dirty="0" smtClean="0"/>
              <a:t>řístupnost nemá svou lobbistickou skupinu</a:t>
            </a:r>
          </a:p>
          <a:p>
            <a:pPr marL="529200" indent="-457200">
              <a:lnSpc>
                <a:spcPct val="90000"/>
              </a:lnSpc>
              <a:defRPr/>
            </a:pPr>
            <a:r>
              <a:rPr lang="cs-CZ" altLang="cs-CZ" sz="2400" dirty="0"/>
              <a:t>p</a:t>
            </a:r>
            <a:r>
              <a:rPr lang="cs-CZ" altLang="cs-CZ" sz="2400" dirty="0" smtClean="0"/>
              <a:t>řístupnost nemá své politické proponenty</a:t>
            </a:r>
          </a:p>
          <a:p>
            <a:pPr marL="529200" indent="-457200">
              <a:lnSpc>
                <a:spcPct val="90000"/>
              </a:lnSpc>
              <a:defRPr/>
            </a:pPr>
            <a:r>
              <a:rPr lang="cs-CZ" altLang="cs-CZ" sz="2400" dirty="0"/>
              <a:t>b</a:t>
            </a:r>
            <a:r>
              <a:rPr lang="cs-CZ" altLang="cs-CZ" sz="2400" dirty="0" smtClean="0"/>
              <a:t>ohužel proti ní jde mnoho jiných zájmů</a:t>
            </a:r>
          </a:p>
          <a:p>
            <a:pPr marL="529200" indent="-457200">
              <a:lnSpc>
                <a:spcPct val="90000"/>
              </a:lnSpc>
              <a:defRPr/>
            </a:pPr>
            <a:r>
              <a:rPr lang="cs-CZ" altLang="cs-CZ" sz="2400" dirty="0"/>
              <a:t>a</a:t>
            </a:r>
            <a:r>
              <a:rPr lang="cs-CZ" altLang="cs-CZ" sz="2400" dirty="0" smtClean="0"/>
              <a:t> tak často ustupuje jiným prioritám</a:t>
            </a:r>
          </a:p>
          <a:p>
            <a:pPr marL="529200" indent="-457200">
              <a:lnSpc>
                <a:spcPct val="90000"/>
              </a:lnSpc>
              <a:defRPr/>
            </a:pPr>
            <a:endParaRPr lang="cs-CZ" altLang="cs-CZ" sz="2400" dirty="0" smtClean="0"/>
          </a:p>
          <a:p>
            <a:pPr marL="529200" indent="-457200">
              <a:lnSpc>
                <a:spcPct val="90000"/>
              </a:lnSpc>
              <a:defRPr/>
            </a:pPr>
            <a:r>
              <a:rPr lang="cs-CZ" altLang="cs-CZ" sz="2400" dirty="0" smtClean="0"/>
              <a:t>j</a:t>
            </a:r>
            <a:r>
              <a:rPr lang="cs-CZ" altLang="cs-CZ" sz="2400" dirty="0" smtClean="0"/>
              <a:t>eden příklad za všechny</a:t>
            </a:r>
          </a:p>
        </p:txBody>
      </p:sp>
    </p:spTree>
    <p:extLst>
      <p:ext uri="{BB962C8B-B14F-4D97-AF65-F5344CB8AC3E}">
        <p14:creationId xmlns:p14="http://schemas.microsoft.com/office/powerpoint/2010/main" val="278872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3" y="720000"/>
            <a:ext cx="12104746" cy="451576"/>
          </a:xfrm>
        </p:spPr>
        <p:txBody>
          <a:bodyPr/>
          <a:lstStyle/>
          <a:p>
            <a:r>
              <a:rPr lang="cs-CZ" dirty="0" smtClean="0"/>
              <a:t>„Zombie přístupnost“</a:t>
            </a:r>
            <a:endParaRPr lang="pt-BR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2" y="1483167"/>
            <a:ext cx="7778186" cy="518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9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3" y="720000"/>
            <a:ext cx="12104746" cy="451576"/>
          </a:xfrm>
        </p:spPr>
        <p:txBody>
          <a:bodyPr/>
          <a:lstStyle/>
          <a:p>
            <a:r>
              <a:rPr lang="cs-CZ" dirty="0" smtClean="0"/>
              <a:t>„Zombie přístupnost“</a:t>
            </a:r>
            <a:endParaRPr lang="pt-BR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61" y="1730234"/>
            <a:ext cx="9110241" cy="425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3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980944" y="6077001"/>
            <a:ext cx="54390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hlinkClick r:id="rId2"/>
              </a:rPr>
              <a:t>https://</a:t>
            </a:r>
            <a:r>
              <a:rPr lang="cs-CZ" sz="1400" dirty="0" smtClean="0">
                <a:hlinkClick r:id="rId2"/>
              </a:rPr>
              <a:t>munispace.muni.cz/library/catalog/book/2116</a:t>
            </a:r>
            <a:endParaRPr lang="cs-CZ" sz="1400" dirty="0" smtClean="0"/>
          </a:p>
          <a:p>
            <a:endParaRPr lang="cs-CZ" sz="1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20" y="386221"/>
            <a:ext cx="9818320" cy="5521493"/>
          </a:xfrm>
          <a:prstGeom prst="rect">
            <a:avLst/>
          </a:prstGeom>
        </p:spPr>
      </p:pic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 rot="16200000">
            <a:off x="9763420" y="1634401"/>
            <a:ext cx="2516973" cy="451576"/>
          </a:xfrm>
        </p:spPr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33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3" y="326808"/>
            <a:ext cx="10753201" cy="451576"/>
          </a:xfrm>
        </p:spPr>
        <p:txBody>
          <a:bodyPr/>
          <a:lstStyle/>
          <a:p>
            <a:r>
              <a:rPr lang="cs-CZ" dirty="0" smtClean="0"/>
              <a:t>Robert Osman</a:t>
            </a:r>
            <a:endParaRPr lang="cs-CZ" dirty="0"/>
          </a:p>
        </p:txBody>
      </p:sp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720004" y="1152506"/>
            <a:ext cx="10753200" cy="43247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sz="2400" dirty="0"/>
              <a:t>* 1982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sz="2400" dirty="0"/>
              <a:t>sociální geograf, geograf znevýhodnění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endParaRPr lang="cs-CZ" altLang="cs-CZ" sz="2400" dirty="0"/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sz="2400" dirty="0"/>
              <a:t>Geografický ústav, Přírodovědecká fakulta, MU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nn-NO" altLang="cs-CZ" sz="2400" dirty="0"/>
              <a:t>Ústav geoniky AV ČR, v. v. i</a:t>
            </a:r>
            <a:r>
              <a:rPr lang="nn-NO" altLang="cs-CZ" sz="2400" dirty="0" smtClean="0"/>
              <a:t>.</a:t>
            </a:r>
            <a:endParaRPr lang="cs-CZ" altLang="cs-CZ" sz="2400" dirty="0"/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sz="2400" dirty="0" smtClean="0"/>
              <a:t>člen výzkumné skupiny Geografie znevýhodnění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sz="2400" dirty="0" smtClean="0"/>
              <a:t>člen </a:t>
            </a:r>
            <a:r>
              <a:rPr lang="cs-CZ" altLang="cs-CZ" sz="2400" dirty="0"/>
              <a:t>Poradního sboru </a:t>
            </a:r>
            <a:r>
              <a:rPr lang="cs-CZ" altLang="cs-CZ" sz="2400" dirty="0" smtClean="0"/>
              <a:t>RMB pro </a:t>
            </a:r>
            <a:r>
              <a:rPr lang="cs-CZ" altLang="cs-CZ" sz="2400" dirty="0"/>
              <a:t>bezbariérové </a:t>
            </a:r>
            <a:r>
              <a:rPr lang="cs-CZ" altLang="cs-CZ" sz="2400" dirty="0" smtClean="0"/>
              <a:t>Brno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sz="2400" dirty="0"/>
              <a:t>č</a:t>
            </a:r>
            <a:r>
              <a:rPr lang="cs-CZ" altLang="cs-CZ" sz="2400" dirty="0" smtClean="0"/>
              <a:t>len odborné </a:t>
            </a:r>
            <a:r>
              <a:rPr lang="cs-CZ" altLang="cs-CZ" sz="2400" dirty="0"/>
              <a:t>platformy pro participativní plánování Jihomoravské agentury pro veřejné inovace JINAG</a:t>
            </a:r>
            <a:endParaRPr lang="cs-CZ" altLang="cs-CZ" sz="2400" dirty="0" smtClean="0"/>
          </a:p>
          <a:p>
            <a:pPr marL="95983" indent="0">
              <a:lnSpc>
                <a:spcPct val="90000"/>
              </a:lnSpc>
              <a:buNone/>
              <a:defRPr/>
            </a:pPr>
            <a:endParaRPr lang="cs-CZ" altLang="cs-CZ" sz="2400" dirty="0"/>
          </a:p>
          <a:p>
            <a:pPr marL="72000" indent="0">
              <a:lnSpc>
                <a:spcPct val="90000"/>
              </a:lnSpc>
              <a:buNone/>
              <a:defRPr/>
            </a:pPr>
            <a:r>
              <a:rPr lang="cs-CZ" altLang="cs-CZ" sz="2400" b="1" dirty="0">
                <a:solidFill>
                  <a:schemeClr val="tx2"/>
                </a:solidFill>
              </a:rPr>
              <a:t>řešitel projektů: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sz="2400" dirty="0"/>
              <a:t>Strategické nástroje pro utváření bezbariérového prostoru města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sz="2400" dirty="0"/>
              <a:t>Geografie znevýhodnění: nevidomá zkušenost s urbánním </a:t>
            </a:r>
            <a:r>
              <a:rPr lang="cs-CZ" altLang="cs-CZ" sz="2400" dirty="0" smtClean="0"/>
              <a:t>prostorem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sz="2400" dirty="0"/>
              <a:t>Geografie krip </a:t>
            </a:r>
            <a:r>
              <a:rPr lang="cs-CZ" altLang="cs-CZ" sz="2400" dirty="0" err="1"/>
              <a:t>temporalit</a:t>
            </a:r>
            <a:r>
              <a:rPr lang="cs-CZ" altLang="cs-CZ" sz="2400" dirty="0"/>
              <a:t>: čas v každodennosti lidí s </a:t>
            </a:r>
            <a:r>
              <a:rPr lang="cs-CZ" altLang="cs-CZ" sz="2400" dirty="0" smtClean="0"/>
              <a:t>postižením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sz="2400" dirty="0"/>
              <a:t>Přístupnost MHD pro osoby se smyslovým znevýhodněním</a:t>
            </a:r>
          </a:p>
        </p:txBody>
      </p:sp>
    </p:spTree>
    <p:extLst>
      <p:ext uri="{BB962C8B-B14F-4D97-AF65-F5344CB8AC3E}">
        <p14:creationId xmlns:p14="http://schemas.microsoft.com/office/powerpoint/2010/main" val="362648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1574" r="832" b="1291"/>
          <a:stretch/>
        </p:blipFill>
        <p:spPr>
          <a:xfrm>
            <a:off x="64008" y="0"/>
            <a:ext cx="11864549" cy="6039556"/>
          </a:xfrm>
          <a:prstGeom prst="rect">
            <a:avLst/>
          </a:prstGeom>
        </p:spPr>
      </p:pic>
      <p:sp>
        <p:nvSpPr>
          <p:cNvPr id="7" name="Zástupný symbol pro obsah 4"/>
          <p:cNvSpPr>
            <a:spLocks noGrp="1"/>
          </p:cNvSpPr>
          <p:nvPr>
            <p:ph idx="1"/>
          </p:nvPr>
        </p:nvSpPr>
        <p:spPr>
          <a:xfrm>
            <a:off x="282220" y="6228000"/>
            <a:ext cx="9895052" cy="354969"/>
          </a:xfrm>
          <a:solidFill>
            <a:schemeClr val="bg1"/>
          </a:solidFill>
        </p:spPr>
        <p:txBody>
          <a:bodyPr/>
          <a:lstStyle/>
          <a:p>
            <a:pPr marL="72000" indent="0">
              <a:lnSpc>
                <a:spcPct val="90000"/>
              </a:lnSpc>
              <a:buNone/>
              <a:defRPr/>
            </a:pPr>
            <a:r>
              <a:rPr lang="cs-CZ" altLang="cs-CZ" sz="1800" dirty="0">
                <a:solidFill>
                  <a:srgbClr val="9100DC"/>
                </a:solidFill>
                <a:hlinkClick r:id="rId3"/>
              </a:rPr>
              <a:t>https://geografieznevyhodneni.cz</a:t>
            </a:r>
            <a:r>
              <a:rPr lang="cs-CZ" altLang="cs-CZ" sz="1800" dirty="0" smtClean="0">
                <a:solidFill>
                  <a:srgbClr val="9100DC"/>
                </a:solidFill>
                <a:hlinkClick r:id="rId3"/>
              </a:rPr>
              <a:t>/</a:t>
            </a:r>
            <a:r>
              <a:rPr lang="cs-CZ" altLang="cs-CZ" sz="1800" dirty="0">
                <a:solidFill>
                  <a:srgbClr val="9100DC"/>
                </a:solidFill>
              </a:rPr>
              <a:t>	</a:t>
            </a:r>
            <a:r>
              <a:rPr lang="cs-CZ" altLang="cs-CZ" sz="1800" dirty="0" smtClean="0">
                <a:solidFill>
                  <a:srgbClr val="9100DC"/>
                </a:solidFill>
              </a:rPr>
              <a:t>	</a:t>
            </a:r>
            <a:r>
              <a:rPr lang="cs-CZ" altLang="cs-CZ" sz="1800" dirty="0" smtClean="0">
                <a:solidFill>
                  <a:srgbClr val="9100DC"/>
                </a:solidFill>
                <a:hlinkClick r:id="rId4"/>
              </a:rPr>
              <a:t>https</a:t>
            </a:r>
            <a:r>
              <a:rPr lang="cs-CZ" altLang="cs-CZ" sz="1800" dirty="0">
                <a:solidFill>
                  <a:srgbClr val="9100DC"/>
                </a:solidFill>
                <a:hlinkClick r:id="rId4"/>
              </a:rPr>
              <a:t>://</a:t>
            </a:r>
            <a:r>
              <a:rPr lang="cs-CZ" altLang="cs-CZ" sz="1800" dirty="0" smtClean="0">
                <a:solidFill>
                  <a:srgbClr val="9100DC"/>
                </a:solidFill>
                <a:hlinkClick r:id="rId4"/>
              </a:rPr>
              <a:t>www.facebook.com/geografieznevyhodneni</a:t>
            </a:r>
            <a:endParaRPr lang="cs-CZ" altLang="cs-CZ" sz="1800" dirty="0" smtClean="0">
              <a:solidFill>
                <a:srgbClr val="9100DC"/>
              </a:solidFill>
            </a:endParaRPr>
          </a:p>
          <a:p>
            <a:pPr marL="72000" indent="0">
              <a:lnSpc>
                <a:spcPct val="90000"/>
              </a:lnSpc>
              <a:buNone/>
              <a:defRPr/>
            </a:pPr>
            <a:endParaRPr lang="cs-CZ" altLang="cs-CZ" sz="2000" dirty="0" smtClean="0">
              <a:solidFill>
                <a:srgbClr val="9100DC"/>
              </a:solidFill>
            </a:endParaRPr>
          </a:p>
          <a:p>
            <a:pPr marL="72000" indent="0">
              <a:lnSpc>
                <a:spcPct val="90000"/>
              </a:lnSpc>
              <a:buNone/>
              <a:defRPr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250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71743" y="6015076"/>
            <a:ext cx="1110388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sz="1400" dirty="0" smtClean="0">
              <a:hlinkClick r:id="rId2"/>
            </a:endParaRPr>
          </a:p>
          <a:p>
            <a:r>
              <a:rPr lang="cs-CZ" sz="1400" dirty="0" smtClean="0">
                <a:hlinkClick r:id="rId2"/>
              </a:rPr>
              <a:t>https</a:t>
            </a:r>
            <a:r>
              <a:rPr lang="cs-CZ" sz="1400" dirty="0">
                <a:hlinkClick r:id="rId2"/>
              </a:rPr>
              <a:t>://</a:t>
            </a:r>
            <a:r>
              <a:rPr lang="cs-CZ" sz="1400" dirty="0" smtClean="0">
                <a:hlinkClick r:id="rId2"/>
              </a:rPr>
              <a:t>www.facebook.com/vyzkumdoprava</a:t>
            </a:r>
            <a:endParaRPr lang="cs-CZ" sz="1400" dirty="0" smtClean="0"/>
          </a:p>
          <a:p>
            <a:endParaRPr lang="cs-CZ" sz="1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210838" cy="610414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837" y="-23149"/>
            <a:ext cx="4531559" cy="650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10" y="3230049"/>
            <a:ext cx="11361600" cy="1564271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xmlns="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510" y="4877722"/>
            <a:ext cx="11361600" cy="698497"/>
          </a:xfrm>
        </p:spPr>
        <p:txBody>
          <a:bodyPr/>
          <a:lstStyle/>
          <a:p>
            <a:r>
              <a:rPr lang="cs-CZ" dirty="0" smtClean="0"/>
              <a:t>Robert Osman</a:t>
            </a:r>
          </a:p>
          <a:p>
            <a:r>
              <a:rPr lang="cs-CZ" dirty="0" smtClean="0">
                <a:hlinkClick r:id="rId2"/>
              </a:rPr>
              <a:t>osman@mail.muni.cz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934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Neexistence oboru</a:t>
            </a:r>
            <a:endParaRPr lang="pt-BR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921461"/>
            <a:ext cx="10362528" cy="4306539"/>
          </a:xfrm>
        </p:spPr>
        <p:txBody>
          <a:bodyPr/>
          <a:lstStyle/>
          <a:p>
            <a:pPr marL="529200" indent="-457200">
              <a:lnSpc>
                <a:spcPct val="90000"/>
              </a:lnSpc>
              <a:defRPr/>
            </a:pPr>
            <a:r>
              <a:rPr lang="cs-CZ" altLang="cs-CZ" sz="2400" dirty="0"/>
              <a:t>v</a:t>
            </a:r>
            <a:r>
              <a:rPr lang="cs-CZ" altLang="cs-CZ" sz="2400" dirty="0" smtClean="0"/>
              <a:t> ČR neexistuje vzdělávací obor</a:t>
            </a:r>
          </a:p>
          <a:p>
            <a:pPr marL="529200" indent="-457200">
              <a:lnSpc>
                <a:spcPct val="90000"/>
              </a:lnSpc>
              <a:defRPr/>
            </a:pPr>
            <a:endParaRPr lang="cs-CZ" altLang="cs-CZ" sz="2400" dirty="0"/>
          </a:p>
          <a:p>
            <a:pPr marL="529200" indent="-457200">
              <a:lnSpc>
                <a:spcPct val="90000"/>
              </a:lnSpc>
              <a:defRPr/>
            </a:pPr>
            <a:r>
              <a:rPr lang="cs-CZ" altLang="cs-CZ" sz="2400" dirty="0" smtClean="0"/>
              <a:t>disability </a:t>
            </a:r>
            <a:r>
              <a:rPr lang="cs-CZ" altLang="cs-CZ" sz="2400" dirty="0" err="1" smtClean="0"/>
              <a:t>studies</a:t>
            </a:r>
            <a:endParaRPr lang="cs-CZ" altLang="cs-CZ" sz="2400" dirty="0"/>
          </a:p>
          <a:p>
            <a:pPr marL="529200" indent="-457200">
              <a:lnSpc>
                <a:spcPct val="90000"/>
              </a:lnSpc>
              <a:defRPr/>
            </a:pPr>
            <a:endParaRPr lang="cs-CZ" altLang="cs-CZ" sz="2400" dirty="0" smtClean="0"/>
          </a:p>
          <a:p>
            <a:pPr marL="529200" indent="-457200">
              <a:lnSpc>
                <a:spcPct val="90000"/>
              </a:lnSpc>
              <a:defRPr/>
            </a:pPr>
            <a:r>
              <a:rPr lang="cs-CZ" altLang="cs-CZ" sz="2400" dirty="0" smtClean="0"/>
              <a:t>disability </a:t>
            </a:r>
            <a:r>
              <a:rPr lang="cs-CZ" altLang="cs-CZ" sz="2400" dirty="0" err="1" smtClean="0"/>
              <a:t>geography</a:t>
            </a:r>
            <a:endParaRPr lang="cs-CZ" altLang="cs-CZ" sz="2400" dirty="0" smtClean="0"/>
          </a:p>
          <a:p>
            <a:pPr marL="529200" indent="-457200">
              <a:lnSpc>
                <a:spcPct val="90000"/>
              </a:lnSpc>
              <a:defRPr/>
            </a:pPr>
            <a:endParaRPr lang="cs-CZ" altLang="cs-CZ" sz="2400" dirty="0"/>
          </a:p>
          <a:p>
            <a:pPr marL="529200" indent="-457200">
              <a:lnSpc>
                <a:spcPct val="90000"/>
              </a:lnSpc>
              <a:defRPr/>
            </a:pPr>
            <a:r>
              <a:rPr lang="cs-CZ" altLang="cs-CZ" sz="2400" dirty="0" err="1" smtClean="0"/>
              <a:t>accessibility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studies</a:t>
            </a:r>
            <a:endParaRPr lang="cs-CZ" altLang="cs-CZ" sz="2400" dirty="0" smtClean="0"/>
          </a:p>
          <a:p>
            <a:pPr marL="72000" indent="0">
              <a:lnSpc>
                <a:spcPct val="90000"/>
              </a:lnSpc>
              <a:buNone/>
              <a:defRPr/>
            </a:pPr>
            <a:endParaRPr lang="cs-CZ" altLang="cs-CZ" sz="2400" dirty="0"/>
          </a:p>
          <a:p>
            <a:pPr marL="72000" indent="0">
              <a:lnSpc>
                <a:spcPct val="90000"/>
              </a:lnSpc>
              <a:buNone/>
              <a:defRPr/>
            </a:pPr>
            <a:endParaRPr lang="cs-CZ" altLang="cs-CZ" sz="2400" dirty="0"/>
          </a:p>
          <a:p>
            <a:pPr marL="72000" indent="0">
              <a:lnSpc>
                <a:spcPct val="90000"/>
              </a:lnSpc>
              <a:buNone/>
              <a:defRPr/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66180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1574" r="832" b="1291"/>
          <a:stretch/>
        </p:blipFill>
        <p:spPr>
          <a:xfrm>
            <a:off x="64008" y="0"/>
            <a:ext cx="11864549" cy="6039556"/>
          </a:xfrm>
          <a:prstGeom prst="rect">
            <a:avLst/>
          </a:prstGeom>
        </p:spPr>
      </p:pic>
      <p:sp>
        <p:nvSpPr>
          <p:cNvPr id="7" name="Zástupný symbol pro obsah 4"/>
          <p:cNvSpPr>
            <a:spLocks noGrp="1"/>
          </p:cNvSpPr>
          <p:nvPr>
            <p:ph idx="1"/>
          </p:nvPr>
        </p:nvSpPr>
        <p:spPr>
          <a:xfrm>
            <a:off x="282220" y="6228000"/>
            <a:ext cx="9895052" cy="354969"/>
          </a:xfrm>
          <a:solidFill>
            <a:schemeClr val="bg1"/>
          </a:solidFill>
        </p:spPr>
        <p:txBody>
          <a:bodyPr/>
          <a:lstStyle/>
          <a:p>
            <a:pPr marL="72000" indent="0">
              <a:lnSpc>
                <a:spcPct val="90000"/>
              </a:lnSpc>
              <a:buNone/>
              <a:defRPr/>
            </a:pPr>
            <a:r>
              <a:rPr lang="cs-CZ" altLang="cs-CZ" sz="1800" dirty="0">
                <a:solidFill>
                  <a:srgbClr val="9100DC"/>
                </a:solidFill>
                <a:hlinkClick r:id="rId3"/>
              </a:rPr>
              <a:t>https://geografieznevyhodneni.cz</a:t>
            </a:r>
            <a:r>
              <a:rPr lang="cs-CZ" altLang="cs-CZ" sz="1800" dirty="0" smtClean="0">
                <a:solidFill>
                  <a:srgbClr val="9100DC"/>
                </a:solidFill>
                <a:hlinkClick r:id="rId3"/>
              </a:rPr>
              <a:t>/</a:t>
            </a:r>
            <a:r>
              <a:rPr lang="cs-CZ" altLang="cs-CZ" sz="1800" dirty="0">
                <a:solidFill>
                  <a:srgbClr val="9100DC"/>
                </a:solidFill>
              </a:rPr>
              <a:t>	</a:t>
            </a:r>
            <a:r>
              <a:rPr lang="cs-CZ" altLang="cs-CZ" sz="1800" dirty="0" smtClean="0">
                <a:solidFill>
                  <a:srgbClr val="9100DC"/>
                </a:solidFill>
              </a:rPr>
              <a:t>	</a:t>
            </a:r>
            <a:r>
              <a:rPr lang="cs-CZ" altLang="cs-CZ" sz="1800" dirty="0" smtClean="0">
                <a:solidFill>
                  <a:srgbClr val="9100DC"/>
                </a:solidFill>
                <a:hlinkClick r:id="rId4"/>
              </a:rPr>
              <a:t>https</a:t>
            </a:r>
            <a:r>
              <a:rPr lang="cs-CZ" altLang="cs-CZ" sz="1800" dirty="0">
                <a:solidFill>
                  <a:srgbClr val="9100DC"/>
                </a:solidFill>
                <a:hlinkClick r:id="rId4"/>
              </a:rPr>
              <a:t>://</a:t>
            </a:r>
            <a:r>
              <a:rPr lang="cs-CZ" altLang="cs-CZ" sz="1800" dirty="0" smtClean="0">
                <a:solidFill>
                  <a:srgbClr val="9100DC"/>
                </a:solidFill>
                <a:hlinkClick r:id="rId4"/>
              </a:rPr>
              <a:t>www.facebook.com/geografieznevyhodneni</a:t>
            </a:r>
            <a:endParaRPr lang="cs-CZ" altLang="cs-CZ" sz="1800" dirty="0" smtClean="0">
              <a:solidFill>
                <a:srgbClr val="9100DC"/>
              </a:solidFill>
            </a:endParaRPr>
          </a:p>
          <a:p>
            <a:pPr marL="72000" indent="0">
              <a:lnSpc>
                <a:spcPct val="90000"/>
              </a:lnSpc>
              <a:buNone/>
              <a:defRPr/>
            </a:pPr>
            <a:endParaRPr lang="cs-CZ" altLang="cs-CZ" sz="2000" dirty="0" smtClean="0">
              <a:solidFill>
                <a:srgbClr val="9100DC"/>
              </a:solidFill>
            </a:endParaRPr>
          </a:p>
          <a:p>
            <a:pPr marL="72000" indent="0">
              <a:lnSpc>
                <a:spcPct val="90000"/>
              </a:lnSpc>
              <a:buNone/>
              <a:defRPr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63997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Maximálně jednotlivé přednášky</a:t>
            </a:r>
            <a:endParaRPr lang="pt-BR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93152" y="1921461"/>
            <a:ext cx="10362528" cy="3043731"/>
          </a:xfrm>
        </p:spPr>
        <p:txBody>
          <a:bodyPr/>
          <a:lstStyle/>
          <a:p>
            <a:pPr marL="539750" indent="-457200">
              <a:lnSpc>
                <a:spcPct val="90000"/>
              </a:lnSpc>
              <a:defRPr/>
            </a:pPr>
            <a:r>
              <a:rPr lang="cs-CZ" altLang="cs-CZ" sz="2400" dirty="0" smtClean="0"/>
              <a:t>FF: DESB25 </a:t>
            </a:r>
            <a:r>
              <a:rPr lang="cs-CZ" altLang="cs-CZ" sz="2400" dirty="0"/>
              <a:t>Inkluzivní </a:t>
            </a:r>
            <a:r>
              <a:rPr lang="cs-CZ" altLang="cs-CZ" sz="2400" dirty="0" smtClean="0"/>
              <a:t>design</a:t>
            </a:r>
          </a:p>
          <a:p>
            <a:pPr marL="72000" indent="0">
              <a:lnSpc>
                <a:spcPct val="90000"/>
              </a:lnSpc>
              <a:buNone/>
              <a:defRPr/>
            </a:pPr>
            <a:r>
              <a:rPr lang="cs-CZ" altLang="cs-CZ" sz="2400" dirty="0"/>
              <a:t>	</a:t>
            </a:r>
            <a:r>
              <a:rPr lang="cs-CZ" altLang="cs-CZ" sz="2400" dirty="0" smtClean="0"/>
              <a:t>  </a:t>
            </a:r>
            <a:r>
              <a:rPr lang="cs-CZ" altLang="cs-CZ" sz="2400" dirty="0" smtClean="0">
                <a:hlinkClick r:id="rId2"/>
              </a:rPr>
              <a:t>https</a:t>
            </a:r>
            <a:r>
              <a:rPr lang="cs-CZ" altLang="cs-CZ" sz="2400" dirty="0">
                <a:hlinkClick r:id="rId2"/>
              </a:rPr>
              <a:t>://</a:t>
            </a:r>
            <a:r>
              <a:rPr lang="cs-CZ" altLang="cs-CZ" sz="2400" dirty="0" smtClean="0">
                <a:hlinkClick r:id="rId2"/>
              </a:rPr>
              <a:t>is.muni.cz/auth/predmet/phil/jaro2024/DESB25</a:t>
            </a:r>
            <a:endParaRPr lang="cs-CZ" altLang="cs-CZ" sz="2400" dirty="0" smtClean="0"/>
          </a:p>
          <a:p>
            <a:pPr marL="72000" indent="0">
              <a:lnSpc>
                <a:spcPct val="90000"/>
              </a:lnSpc>
              <a:buNone/>
              <a:defRPr/>
            </a:pPr>
            <a:endParaRPr lang="cs-CZ" altLang="cs-CZ" sz="2400" dirty="0" smtClean="0"/>
          </a:p>
          <a:p>
            <a:pPr marL="539750" indent="-447675">
              <a:lnSpc>
                <a:spcPct val="90000"/>
              </a:lnSpc>
              <a:tabLst>
                <a:tab pos="630238" algn="l"/>
                <a:tab pos="804863" algn="l"/>
                <a:tab pos="895350" algn="l"/>
              </a:tabLst>
              <a:defRPr/>
            </a:pPr>
            <a:r>
              <a:rPr lang="cs-CZ" altLang="cs-CZ" sz="2400" dirty="0"/>
              <a:t>FF</a:t>
            </a:r>
            <a:r>
              <a:rPr lang="cs-CZ" altLang="cs-CZ" sz="2400" dirty="0" smtClean="0"/>
              <a:t>: DESB33 </a:t>
            </a:r>
            <a:r>
              <a:rPr lang="cs-CZ" altLang="cs-CZ" sz="2400" dirty="0"/>
              <a:t>Digitální </a:t>
            </a:r>
            <a:r>
              <a:rPr lang="cs-CZ" altLang="cs-CZ" sz="2400" dirty="0" smtClean="0"/>
              <a:t>přístupnost</a:t>
            </a:r>
          </a:p>
          <a:p>
            <a:pPr marL="92075" indent="0">
              <a:lnSpc>
                <a:spcPct val="90000"/>
              </a:lnSpc>
              <a:buNone/>
              <a:defRPr/>
            </a:pPr>
            <a:r>
              <a:rPr lang="cs-CZ" altLang="cs-CZ" sz="2400" dirty="0"/>
              <a:t>	</a:t>
            </a:r>
            <a:r>
              <a:rPr lang="cs-CZ" altLang="cs-CZ" sz="2400" dirty="0" smtClean="0"/>
              <a:t>  </a:t>
            </a:r>
            <a:r>
              <a:rPr lang="cs-CZ" altLang="cs-CZ" sz="2400" dirty="0" smtClean="0">
                <a:hlinkClick r:id="rId3"/>
              </a:rPr>
              <a:t>https</a:t>
            </a:r>
            <a:r>
              <a:rPr lang="cs-CZ" altLang="cs-CZ" sz="2400" dirty="0">
                <a:hlinkClick r:id="rId3"/>
              </a:rPr>
              <a:t>://</a:t>
            </a:r>
            <a:r>
              <a:rPr lang="cs-CZ" altLang="cs-CZ" sz="2400" dirty="0" smtClean="0">
                <a:hlinkClick r:id="rId3"/>
              </a:rPr>
              <a:t>is.muni.cz/auth/predmet/phil/podzim2023/DESB33</a:t>
            </a:r>
            <a:endParaRPr lang="cs-CZ" altLang="cs-CZ" sz="2400" dirty="0" smtClean="0"/>
          </a:p>
          <a:p>
            <a:pPr marL="92075" indent="0">
              <a:lnSpc>
                <a:spcPct val="90000"/>
              </a:lnSpc>
              <a:buNone/>
              <a:defRPr/>
            </a:pPr>
            <a:endParaRPr lang="cs-CZ" altLang="cs-CZ" sz="2400" dirty="0"/>
          </a:p>
          <a:p>
            <a:pPr marL="539750" indent="-457200">
              <a:lnSpc>
                <a:spcPct val="90000"/>
              </a:lnSpc>
              <a:defRPr/>
            </a:pPr>
            <a:r>
              <a:rPr lang="it-IT" altLang="cs-CZ" sz="2400" dirty="0"/>
              <a:t>FSS</a:t>
            </a:r>
            <a:r>
              <a:rPr lang="it-IT" altLang="cs-CZ" sz="2400" dirty="0" smtClean="0"/>
              <a:t>:</a:t>
            </a:r>
            <a:r>
              <a:rPr lang="cs-CZ" altLang="cs-CZ" sz="2400" dirty="0" smtClean="0"/>
              <a:t> </a:t>
            </a:r>
            <a:r>
              <a:rPr lang="it-IT" altLang="cs-CZ" sz="2400" dirty="0" smtClean="0"/>
              <a:t>SOCn6106 </a:t>
            </a:r>
            <a:r>
              <a:rPr lang="it-IT" altLang="cs-CZ" sz="2400" dirty="0"/>
              <a:t>Kritická studia queer a </a:t>
            </a:r>
            <a:r>
              <a:rPr lang="it-IT" altLang="cs-CZ" sz="2400" dirty="0" smtClean="0"/>
              <a:t>disabi</a:t>
            </a:r>
            <a:r>
              <a:rPr lang="cs-CZ" altLang="cs-CZ" sz="2400" dirty="0" smtClean="0"/>
              <a:t>lity</a:t>
            </a:r>
          </a:p>
          <a:p>
            <a:pPr marL="72000" indent="0">
              <a:lnSpc>
                <a:spcPct val="90000"/>
              </a:lnSpc>
              <a:buNone/>
              <a:defRPr/>
            </a:pPr>
            <a:r>
              <a:rPr lang="cs-CZ" altLang="cs-CZ" sz="2400" dirty="0"/>
              <a:t>	</a:t>
            </a:r>
            <a:r>
              <a:rPr lang="cs-CZ" altLang="cs-CZ" sz="2400" dirty="0" smtClean="0"/>
              <a:t>  </a:t>
            </a:r>
            <a:r>
              <a:rPr lang="cs-CZ" altLang="cs-CZ" sz="2400" dirty="0" smtClean="0">
                <a:hlinkClick r:id="rId4"/>
              </a:rPr>
              <a:t>https</a:t>
            </a:r>
            <a:r>
              <a:rPr lang="cs-CZ" altLang="cs-CZ" sz="2400" dirty="0">
                <a:hlinkClick r:id="rId4"/>
              </a:rPr>
              <a:t>://</a:t>
            </a:r>
            <a:r>
              <a:rPr lang="cs-CZ" altLang="cs-CZ" sz="2400" dirty="0" smtClean="0">
                <a:hlinkClick r:id="rId4"/>
              </a:rPr>
              <a:t>is.muni.cz/auth/predmet/fss/podzim2023/SOCn6106</a:t>
            </a:r>
            <a:endParaRPr lang="cs-CZ" altLang="cs-CZ" sz="2400" dirty="0" smtClean="0"/>
          </a:p>
          <a:p>
            <a:pPr marL="72000" indent="0">
              <a:lnSpc>
                <a:spcPct val="90000"/>
              </a:lnSpc>
              <a:buNone/>
              <a:defRPr/>
            </a:pPr>
            <a:endParaRPr lang="cs-CZ" altLang="cs-CZ" sz="2400" dirty="0"/>
          </a:p>
          <a:p>
            <a:pPr marL="72000" indent="0">
              <a:lnSpc>
                <a:spcPct val="90000"/>
              </a:lnSpc>
              <a:buNone/>
              <a:defRPr/>
            </a:pPr>
            <a:endParaRPr lang="cs-CZ" altLang="cs-CZ" sz="2400" dirty="0"/>
          </a:p>
          <a:p>
            <a:pPr marL="72000" indent="0">
              <a:lnSpc>
                <a:spcPct val="90000"/>
              </a:lnSpc>
              <a:buNone/>
              <a:defRPr/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7652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cs-CZ" dirty="0" smtClean="0"/>
              <a:t>. Průřezové téma</a:t>
            </a:r>
            <a:endParaRPr lang="pt-BR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921461"/>
            <a:ext cx="10362528" cy="4306539"/>
          </a:xfrm>
        </p:spPr>
        <p:txBody>
          <a:bodyPr/>
          <a:lstStyle/>
          <a:p>
            <a:pPr marL="529200" indent="-457200">
              <a:lnSpc>
                <a:spcPct val="90000"/>
              </a:lnSpc>
              <a:defRPr/>
            </a:pPr>
            <a:r>
              <a:rPr lang="cs-CZ" altLang="cs-CZ" sz="2400" dirty="0"/>
              <a:t>p</a:t>
            </a:r>
            <a:r>
              <a:rPr lang="cs-CZ" altLang="cs-CZ" sz="2400" dirty="0" smtClean="0"/>
              <a:t>od jaký resort/odbor zařadit přístupnost</a:t>
            </a:r>
          </a:p>
          <a:p>
            <a:pPr marL="529200" indent="-457200">
              <a:lnSpc>
                <a:spcPct val="90000"/>
              </a:lnSpc>
              <a:defRPr/>
            </a:pPr>
            <a:endParaRPr lang="cs-CZ" altLang="cs-CZ" sz="2400" dirty="0"/>
          </a:p>
          <a:p>
            <a:pPr marL="529200" indent="-457200">
              <a:lnSpc>
                <a:spcPct val="90000"/>
              </a:lnSpc>
              <a:defRPr/>
            </a:pPr>
            <a:r>
              <a:rPr lang="cs-CZ" altLang="cs-CZ" sz="2400" dirty="0"/>
              <a:t>e</a:t>
            </a:r>
            <a:r>
              <a:rPr lang="cs-CZ" altLang="cs-CZ" sz="2400" dirty="0" smtClean="0"/>
              <a:t>tablování politik přístupnosti na MMB</a:t>
            </a:r>
          </a:p>
          <a:p>
            <a:pPr marL="529200" indent="-457200">
              <a:lnSpc>
                <a:spcPct val="90000"/>
              </a:lnSpc>
              <a:defRPr/>
            </a:pPr>
            <a:endParaRPr lang="cs-CZ" altLang="cs-CZ" sz="2400" dirty="0"/>
          </a:p>
          <a:p>
            <a:pPr marL="529200" indent="-457200">
              <a:lnSpc>
                <a:spcPct val="90000"/>
              </a:lnSpc>
              <a:defRPr/>
            </a:pPr>
            <a:r>
              <a:rPr lang="cs-CZ" altLang="cs-CZ" sz="2400" dirty="0"/>
              <a:t>o</a:t>
            </a:r>
            <a:r>
              <a:rPr lang="cs-CZ" altLang="cs-CZ" sz="2400" dirty="0" smtClean="0"/>
              <a:t>dbor sociálních věcí</a:t>
            </a:r>
          </a:p>
          <a:p>
            <a:pPr marL="529200" indent="-457200">
              <a:lnSpc>
                <a:spcPct val="90000"/>
              </a:lnSpc>
              <a:defRPr/>
            </a:pPr>
            <a:endParaRPr lang="cs-CZ" altLang="cs-CZ" sz="2400" dirty="0"/>
          </a:p>
          <a:p>
            <a:pPr marL="529200" indent="-457200">
              <a:lnSpc>
                <a:spcPct val="90000"/>
              </a:lnSpc>
              <a:defRPr/>
            </a:pPr>
            <a:r>
              <a:rPr lang="cs-CZ" altLang="cs-CZ" sz="2400" dirty="0"/>
              <a:t>o</a:t>
            </a:r>
            <a:r>
              <a:rPr lang="cs-CZ" altLang="cs-CZ" sz="2400" dirty="0" smtClean="0"/>
              <a:t>dbor dopravy</a:t>
            </a:r>
          </a:p>
          <a:p>
            <a:pPr marL="529200" indent="-457200">
              <a:lnSpc>
                <a:spcPct val="90000"/>
              </a:lnSpc>
              <a:defRPr/>
            </a:pPr>
            <a:endParaRPr lang="cs-CZ" altLang="cs-CZ" sz="2400" dirty="0"/>
          </a:p>
          <a:p>
            <a:pPr marL="529200" indent="-457200">
              <a:lnSpc>
                <a:spcPct val="90000"/>
              </a:lnSpc>
              <a:defRPr/>
            </a:pPr>
            <a:r>
              <a:rPr lang="cs-CZ" altLang="cs-CZ" sz="2400" dirty="0"/>
              <a:t>o</a:t>
            </a:r>
            <a:r>
              <a:rPr lang="cs-CZ" altLang="cs-CZ" sz="2400" dirty="0" smtClean="0"/>
              <a:t>dbor městské informatiky</a:t>
            </a:r>
          </a:p>
          <a:p>
            <a:pPr marL="529200" indent="-457200">
              <a:lnSpc>
                <a:spcPct val="90000"/>
              </a:lnSpc>
              <a:defRPr/>
            </a:pPr>
            <a:endParaRPr lang="cs-CZ" altLang="cs-CZ" sz="2400" dirty="0"/>
          </a:p>
          <a:p>
            <a:pPr marL="529200" indent="-457200">
              <a:lnSpc>
                <a:spcPct val="90000"/>
              </a:lnSpc>
              <a:defRPr/>
            </a:pPr>
            <a:r>
              <a:rPr lang="cs-CZ" altLang="cs-CZ" sz="2400" dirty="0"/>
              <a:t>o</a:t>
            </a:r>
            <a:r>
              <a:rPr lang="cs-CZ" altLang="cs-CZ" sz="2400" dirty="0" smtClean="0"/>
              <a:t>dbor zdraví</a:t>
            </a:r>
          </a:p>
          <a:p>
            <a:pPr marL="72000" indent="0">
              <a:lnSpc>
                <a:spcPct val="90000"/>
              </a:lnSpc>
              <a:buNone/>
              <a:defRPr/>
            </a:pPr>
            <a:endParaRPr lang="cs-CZ" altLang="cs-CZ" sz="2400" dirty="0"/>
          </a:p>
          <a:p>
            <a:pPr marL="72000" indent="0">
              <a:lnSpc>
                <a:spcPct val="90000"/>
              </a:lnSpc>
              <a:buNone/>
              <a:defRPr/>
            </a:pPr>
            <a:endParaRPr lang="cs-CZ" altLang="cs-CZ" sz="2400" dirty="0"/>
          </a:p>
          <a:p>
            <a:pPr marL="72000" indent="0">
              <a:lnSpc>
                <a:spcPct val="90000"/>
              </a:lnSpc>
              <a:buNone/>
              <a:defRPr/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24630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3" y="720000"/>
            <a:ext cx="11176341" cy="451576"/>
          </a:xfrm>
        </p:spPr>
        <p:txBody>
          <a:bodyPr/>
          <a:lstStyle/>
          <a:p>
            <a:r>
              <a:rPr lang="cs-CZ" dirty="0" smtClean="0"/>
              <a:t>3. Neexistence dotčeného orgánu</a:t>
            </a:r>
            <a:endParaRPr lang="pt-BR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921461"/>
            <a:ext cx="10362528" cy="4306539"/>
          </a:xfrm>
        </p:spPr>
        <p:txBody>
          <a:bodyPr/>
          <a:lstStyle/>
          <a:p>
            <a:pPr marL="529200" indent="-457200">
              <a:lnSpc>
                <a:spcPct val="90000"/>
              </a:lnSpc>
              <a:defRPr/>
            </a:pPr>
            <a:r>
              <a:rPr lang="cs-CZ" altLang="cs-CZ" sz="2400" dirty="0"/>
              <a:t>v ČR neexistuje dotčený orgán pro </a:t>
            </a:r>
            <a:r>
              <a:rPr lang="cs-CZ" altLang="cs-CZ" sz="2400" dirty="0" smtClean="0"/>
              <a:t>bezbariérovost/přístupnost</a:t>
            </a:r>
          </a:p>
          <a:p>
            <a:pPr marL="529200" indent="-457200">
              <a:lnSpc>
                <a:spcPct val="90000"/>
              </a:lnSpc>
              <a:defRPr/>
            </a:pPr>
            <a:endParaRPr lang="cs-CZ" altLang="cs-CZ" sz="2400" dirty="0"/>
          </a:p>
          <a:p>
            <a:pPr marL="529200" indent="-457200">
              <a:lnSpc>
                <a:spcPct val="90000"/>
              </a:lnSpc>
              <a:defRPr/>
            </a:pPr>
            <a:r>
              <a:rPr lang="cs-CZ" altLang="cs-CZ" sz="2400" dirty="0"/>
              <a:t>n</a:t>
            </a:r>
            <a:r>
              <a:rPr lang="cs-CZ" altLang="cs-CZ" sz="2400" dirty="0" smtClean="0"/>
              <a:t>eexistuje instituce, která by kontrolovala přístupnost/bezbariérovost</a:t>
            </a:r>
          </a:p>
          <a:p>
            <a:pPr marL="529200" indent="-457200">
              <a:lnSpc>
                <a:spcPct val="90000"/>
              </a:lnSpc>
              <a:defRPr/>
            </a:pPr>
            <a:endParaRPr lang="cs-CZ" altLang="cs-CZ" sz="2400" dirty="0" smtClean="0"/>
          </a:p>
          <a:p>
            <a:pPr marL="529200" indent="-457200">
              <a:lnSpc>
                <a:spcPct val="90000"/>
              </a:lnSpc>
              <a:defRPr/>
            </a:pPr>
            <a:endParaRPr lang="cs-CZ" altLang="cs-CZ" sz="2400" dirty="0"/>
          </a:p>
          <a:p>
            <a:pPr marL="865141" lvl="1" indent="-457200">
              <a:lnSpc>
                <a:spcPct val="90000"/>
              </a:lnSpc>
              <a:defRPr/>
            </a:pPr>
            <a:r>
              <a:rPr lang="cs-CZ" altLang="cs-CZ" sz="2400" dirty="0" smtClean="0"/>
              <a:t>Veřejný ochránce práv</a:t>
            </a:r>
          </a:p>
          <a:p>
            <a:pPr marL="865141" lvl="1" indent="-457200">
              <a:lnSpc>
                <a:spcPct val="90000"/>
              </a:lnSpc>
              <a:defRPr/>
            </a:pPr>
            <a:endParaRPr lang="cs-CZ" altLang="cs-CZ" sz="2400" dirty="0"/>
          </a:p>
          <a:p>
            <a:pPr marL="865141" lvl="1" indent="-457200">
              <a:lnSpc>
                <a:spcPct val="90000"/>
              </a:lnSpc>
              <a:defRPr/>
            </a:pPr>
            <a:r>
              <a:rPr lang="cs-CZ" altLang="cs-CZ" sz="2400" dirty="0" smtClean="0"/>
              <a:t>Stavební úřady</a:t>
            </a:r>
            <a:endParaRPr lang="cs-CZ" altLang="cs-CZ" sz="2400" dirty="0"/>
          </a:p>
          <a:p>
            <a:pPr marL="72000" indent="0">
              <a:lnSpc>
                <a:spcPct val="90000"/>
              </a:lnSpc>
              <a:buNone/>
              <a:defRPr/>
            </a:pPr>
            <a:endParaRPr lang="cs-CZ" altLang="cs-CZ" sz="2400" dirty="0"/>
          </a:p>
          <a:p>
            <a:pPr marL="72000" indent="0">
              <a:lnSpc>
                <a:spcPct val="90000"/>
              </a:lnSpc>
              <a:buNone/>
              <a:defRPr/>
            </a:pPr>
            <a:endParaRPr lang="cs-CZ" altLang="cs-CZ" sz="2400" dirty="0"/>
          </a:p>
          <a:p>
            <a:pPr marL="72000" indent="0">
              <a:lnSpc>
                <a:spcPct val="90000"/>
              </a:lnSpc>
              <a:buNone/>
              <a:defRPr/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28857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Nadpis 3"/>
          <p:cNvSpPr>
            <a:spLocks noGrp="1"/>
          </p:cNvSpPr>
          <p:nvPr>
            <p:ph type="title"/>
          </p:nvPr>
        </p:nvSpPr>
        <p:spPr>
          <a:xfrm>
            <a:off x="9585236" y="395935"/>
            <a:ext cx="2310673" cy="451576"/>
          </a:xfrm>
        </p:spPr>
        <p:txBody>
          <a:bodyPr/>
          <a:lstStyle/>
          <a:p>
            <a:pPr marL="1252538" indent="-1252538"/>
            <a:r>
              <a:rPr lang="cs-CZ" sz="4400" dirty="0" err="1" smtClean="0"/>
              <a:t>PSpBB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403771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/>
          <a:srcRect r="1422"/>
          <a:stretch/>
        </p:blipFill>
        <p:spPr>
          <a:xfrm>
            <a:off x="91440" y="202531"/>
            <a:ext cx="10149840" cy="6582969"/>
          </a:xfrm>
          <a:prstGeom prst="rect">
            <a:avLst/>
          </a:prstGeom>
        </p:spPr>
      </p:pic>
      <p:sp>
        <p:nvSpPr>
          <p:cNvPr id="10" name="Zástupný symbol pro obsah 4"/>
          <p:cNvSpPr txBox="1">
            <a:spLocks/>
          </p:cNvSpPr>
          <p:nvPr/>
        </p:nvSpPr>
        <p:spPr>
          <a:xfrm>
            <a:off x="443152" y="6100297"/>
            <a:ext cx="10020979" cy="354969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90000"/>
              </a:lnSpc>
              <a:buNone/>
              <a:defRPr/>
            </a:pPr>
            <a:r>
              <a:rPr lang="cs-CZ" altLang="cs-CZ" sz="1600" kern="0" dirty="0">
                <a:solidFill>
                  <a:srgbClr val="9100DC"/>
                </a:solidFill>
                <a:hlinkClick r:id="rId4"/>
              </a:rPr>
              <a:t>https://www.bezbarierovebrno.cz</a:t>
            </a:r>
            <a:r>
              <a:rPr lang="cs-CZ" altLang="cs-CZ" sz="1600" kern="0" dirty="0" smtClean="0">
                <a:solidFill>
                  <a:srgbClr val="9100DC"/>
                </a:solidFill>
                <a:hlinkClick r:id="rId4"/>
              </a:rPr>
              <a:t>/</a:t>
            </a:r>
            <a:endParaRPr lang="cs-CZ" altLang="cs-CZ" sz="1600" kern="0" dirty="0" smtClean="0">
              <a:solidFill>
                <a:srgbClr val="9100DC"/>
              </a:solidFill>
            </a:endParaRPr>
          </a:p>
          <a:p>
            <a:pPr marL="72000" indent="0">
              <a:lnSpc>
                <a:spcPct val="90000"/>
              </a:lnSpc>
              <a:buNone/>
              <a:defRPr/>
            </a:pPr>
            <a:endParaRPr lang="cs-CZ" altLang="cs-CZ" sz="1600" kern="0" dirty="0">
              <a:solidFill>
                <a:srgbClr val="91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6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UNI-CZ.potx" id="{5F7917F3-E447-47A0-8B0D-912AAB3F7016}" vid="{6FE485AA-A959-491A-A866-CC2F0E710D0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A71DC738674B4893D02C4CA0E22FAC" ma:contentTypeVersion="6" ma:contentTypeDescription="Vytvořit nový dokument" ma:contentTypeScope="" ma:versionID="a10d2442972f6aea282a9bd37d066590">
  <xsd:schema xmlns:xsd="http://www.w3.org/2001/XMLSchema" xmlns:xs="http://www.w3.org/2001/XMLSchema" xmlns:p="http://schemas.microsoft.com/office/2006/metadata/properties" xmlns:ns2="7aea5b64-986d-4ed0-9f25-146f1d978e98" targetNamespace="http://schemas.microsoft.com/office/2006/metadata/properties" ma:root="true" ma:fieldsID="59a29dd26b28b9f2e04c9198312141b3" ns2:_="">
    <xsd:import namespace="7aea5b64-986d-4ed0-9f25-146f1d978e98"/>
    <xsd:element name="properties">
      <xsd:complexType>
        <xsd:sequence>
          <xsd:element name="documentManagement">
            <xsd:complexType>
              <xsd:all>
                <xsd:element ref="ns2:datum_x0020_vzniku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ea5b64-986d-4ed0-9f25-146f1d978e98" elementFormDefault="qualified">
    <xsd:import namespace="http://schemas.microsoft.com/office/2006/documentManagement/types"/>
    <xsd:import namespace="http://schemas.microsoft.com/office/infopath/2007/PartnerControls"/>
    <xsd:element name="datum_x0020_vzniku" ma:index="8" nillable="true" ma:displayName="datum vzniku" ma:internalName="datum_x0020_vzniku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_x0020_vzniku xmlns="7aea5b64-986d-4ed0-9f25-146f1d978e98" xsi:nil="true"/>
  </documentManagement>
</p:properties>
</file>

<file path=customXml/itemProps1.xml><?xml version="1.0" encoding="utf-8"?>
<ds:datastoreItem xmlns:ds="http://schemas.openxmlformats.org/officeDocument/2006/customXml" ds:itemID="{96A0906E-BEBC-440F-8F46-611AE03D8525}"/>
</file>

<file path=customXml/itemProps2.xml><?xml version="1.0" encoding="utf-8"?>
<ds:datastoreItem xmlns:ds="http://schemas.openxmlformats.org/officeDocument/2006/customXml" ds:itemID="{B8ADCB53-B85F-4DF4-8E97-88F57F64366A}"/>
</file>

<file path=customXml/itemProps3.xml><?xml version="1.0" encoding="utf-8"?>
<ds:datastoreItem xmlns:ds="http://schemas.openxmlformats.org/officeDocument/2006/customXml" ds:itemID="{20B56E01-B450-49A9-9A40-96A6B1FB6375}"/>
</file>

<file path=docProps/app.xml><?xml version="1.0" encoding="utf-8"?>
<Properties xmlns="http://schemas.openxmlformats.org/officeDocument/2006/extended-properties" xmlns:vt="http://schemas.openxmlformats.org/officeDocument/2006/docPropsVTypes">
  <Template>prezentace-muni-cz-4-3</Template>
  <TotalTime>3732</TotalTime>
  <Words>486</Words>
  <Application>Microsoft Office PowerPoint</Application>
  <PresentationFormat>Širokoúhlá obrazovka</PresentationFormat>
  <Paragraphs>159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Tahoma</vt:lpstr>
      <vt:lpstr>Wingdings</vt:lpstr>
      <vt:lpstr>Prezentace_MU_CZ</vt:lpstr>
      <vt:lpstr>„Zombie přístupnost“ Institucionální bariéry přístupnosti</vt:lpstr>
      <vt:lpstr>Robert Osman</vt:lpstr>
      <vt:lpstr>1. Neexistence oboru</vt:lpstr>
      <vt:lpstr>Prezentace aplikace PowerPoint</vt:lpstr>
      <vt:lpstr>Maximálně jednotlivé přednášky</vt:lpstr>
      <vt:lpstr>2. Průřezové téma</vt:lpstr>
      <vt:lpstr>3. Neexistence dotčeného orgánu</vt:lpstr>
      <vt:lpstr>PSpBB</vt:lpstr>
      <vt:lpstr>Prezentace aplikace PowerPoint</vt:lpstr>
      <vt:lpstr>Velká města si zakládají vlastní orgány</vt:lpstr>
      <vt:lpstr>4. Samospráva / státní správa</vt:lpstr>
      <vt:lpstr>5. Neproškolení stavebních úřadů</vt:lpstr>
      <vt:lpstr>6. Stavební přístupnost</vt:lpstr>
      <vt:lpstr>6. Stavební přístupnost</vt:lpstr>
      <vt:lpstr>„Zombie socialismus“</vt:lpstr>
      <vt:lpstr>„Zombie přístupnost“</vt:lpstr>
      <vt:lpstr>„Zombie přístupnost“</vt:lpstr>
      <vt:lpstr>„Zombie přístupnost“</vt:lpstr>
      <vt:lpstr>Zdroje</vt:lpstr>
      <vt:lpstr>Prezentace aplikace PowerPoint</vt:lpstr>
      <vt:lpstr>Prezentace aplikace PowerPoint</vt:lpstr>
      <vt:lpstr>Děkuji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„Velké dějiny“ a sociální geografie na Přírodovědecké fakultě MU</dc:title>
  <dc:creator>user</dc:creator>
  <cp:lastModifiedBy>Robert Osman</cp:lastModifiedBy>
  <cp:revision>158</cp:revision>
  <cp:lastPrinted>1601-01-01T00:00:00Z</cp:lastPrinted>
  <dcterms:created xsi:type="dcterms:W3CDTF">2019-11-07T07:58:28Z</dcterms:created>
  <dcterms:modified xsi:type="dcterms:W3CDTF">2023-11-20T14:09:52Z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0x010100D3A71DC738674B4893D02C4CA0E22FAC</vt:lpwstr>
  </property>
</Properties>
</file>