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75" r:id="rId6"/>
    <p:sldId id="329" r:id="rId7"/>
    <p:sldId id="330" r:id="rId8"/>
    <p:sldId id="328" r:id="rId9"/>
    <p:sldId id="331" r:id="rId10"/>
    <p:sldId id="332" r:id="rId11"/>
    <p:sldId id="290" r:id="rId12"/>
    <p:sldId id="32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039" autoAdjust="0"/>
  </p:normalViewPr>
  <p:slideViewPr>
    <p:cSldViewPr>
      <p:cViewPr varScale="1">
        <p:scale>
          <a:sx n="73" d="100"/>
          <a:sy n="73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A2384-5D73-4765-888B-313BDA4D22F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F15BB-59AE-4E7F-B845-1DA59B4B2D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29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51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78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76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8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1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3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8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3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0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080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6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7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0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4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05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89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18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3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E095-361F-4F36-916A-CE93E35C603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6954-08BE-4219-9428-143B5D76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17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E095-361F-4F36-916A-CE93E35C60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6954-08BE-4219-9428-143B5D765869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6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nabijelektromobil.cz/product-category/wallbox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>PRAKTICKÉ POZNATKY Z HLEDISKA PŘÍSTUPNOSTI</a:t>
            </a:r>
            <a:r>
              <a:rPr lang="cs-CZ" sz="1100" b="1" dirty="0" smtClean="0">
                <a:solidFill>
                  <a:schemeClr val="bg1"/>
                </a:solidFill>
              </a:rPr>
              <a:t/>
            </a:r>
            <a:br>
              <a:rPr lang="cs-CZ" sz="1100" b="1" dirty="0" smtClean="0">
                <a:solidFill>
                  <a:schemeClr val="bg1"/>
                </a:solidFill>
              </a:rPr>
            </a:br>
            <a:r>
              <a:rPr lang="cs-CZ" sz="1100" b="1" dirty="0" smtClean="0">
                <a:solidFill>
                  <a:schemeClr val="bg1"/>
                </a:solidFill>
              </a:rPr>
              <a:t/>
            </a:r>
            <a:br>
              <a:rPr lang="cs-CZ" sz="1100" b="1" dirty="0" smtClean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9. Piktogramy s typem zdravotního postiž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Specifické potřeby osob se zdravotním postižením v rámci cestovního ruch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9. Piktogramy s typem zdravotního postižen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9. Piktogramy s typem zdravotního postižení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65189" y="332513"/>
            <a:ext cx="8288089" cy="4123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AutoShape 6" descr="13,894 Paragraph Vektorgrafiken, Cliparts und Illustrationen Kaufen - 123R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8" descr="13,894 Paragraph Vektorgrafiken, Cliparts und Illustrationen Kaufen - 123R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58" name="Picture 2" descr="C:\_Práce\NIPI\Obrázky\Parkování\20210913_104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3956089" cy="29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_Práce\NIPI\Obrázky\Parkování\20211022_0828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023" y="160337"/>
            <a:ext cx="3710255" cy="27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155575" y="4456093"/>
            <a:ext cx="4858681" cy="1997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/>
              <a:t>Zajištění </a:t>
            </a:r>
            <a:r>
              <a:rPr lang="cs-CZ" sz="1600" b="1" dirty="0" smtClean="0"/>
              <a:t>přímého nástupu na komunikaci pro pěší </a:t>
            </a:r>
            <a:r>
              <a:rPr lang="cs-CZ" sz="1600" dirty="0" smtClean="0"/>
              <a:t>od vyhrazených stání, tak jak je požadováno předmětnou vyhláškou. Osoba </a:t>
            </a:r>
            <a:r>
              <a:rPr lang="cs-CZ" sz="1600" dirty="0"/>
              <a:t>na  vozíku kvůli své výšce a zaparkovaným autům není vidět. </a:t>
            </a:r>
            <a:r>
              <a:rPr lang="cs-CZ" sz="1600" dirty="0" smtClean="0"/>
              <a:t>Osoba na vozíku </a:t>
            </a:r>
            <a:r>
              <a:rPr lang="cs-CZ" sz="1600" dirty="0"/>
              <a:t>při výjezdu zpoza zaparkované auto není </a:t>
            </a:r>
            <a:r>
              <a:rPr lang="cs-CZ" sz="1600" dirty="0" smtClean="0"/>
              <a:t>přijíždějícím </a:t>
            </a:r>
            <a:r>
              <a:rPr lang="cs-CZ" sz="1600" dirty="0"/>
              <a:t>řidičem auta vidět a je ho vidět až v </a:t>
            </a:r>
            <a:r>
              <a:rPr lang="cs-CZ" sz="1600" dirty="0" smtClean="0"/>
              <a:t>momentě, </a:t>
            </a:r>
            <a:r>
              <a:rPr lang="cs-CZ" sz="1600" dirty="0"/>
              <a:t>kdy se nachází na silnici. To stejné má i vozíčkář - nevidí resp. nemá rozhled, dokud nevyjede zpoza zaparkovaná auta a ocitne se na komunikaci, kde může dojít ke střetu - to je nepřípustné.</a:t>
            </a:r>
          </a:p>
        </p:txBody>
      </p:sp>
      <p:pic>
        <p:nvPicPr>
          <p:cNvPr id="19460" name="Picture 4" descr="C:\_Práce\NIPI\Obrázky\Parkování\20211109_0827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48632"/>
            <a:ext cx="3760925" cy="28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C:\_Práce\NIPI\Obrázky\Bytový dům\20190618_0918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93" y="121766"/>
            <a:ext cx="3432696" cy="25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9. Piktogramy s typem zdravotního postiž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Specifické potřeby osob se zdravotním postižením v rámci cestovního ruch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9. Piktogramy s typem zdravotního postižen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9. Piktogramy s typem zdravotního postižení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65189" y="332513"/>
            <a:ext cx="8288089" cy="4123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AutoShape 6" descr="13,894 Paragraph Vektorgrafiken, Cliparts und Illustrationen Kaufen - 123R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8" descr="13,894 Paragraph Vektorgrafiken, Cliparts und Illustrationen Kaufen - 123R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55575" y="4456093"/>
            <a:ext cx="4858681" cy="1997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/>
              <a:t>Zajištění </a:t>
            </a:r>
            <a:r>
              <a:rPr lang="cs-CZ" sz="1600" b="1" dirty="0" smtClean="0"/>
              <a:t>přístupnosti k nabíjecí stanici elektromobilu</a:t>
            </a:r>
            <a:endParaRPr lang="cs-CZ" sz="1600" b="1" dirty="0">
              <a:hlinkClick r:id="rId2"/>
            </a:endParaRPr>
          </a:p>
          <a:p>
            <a:pPr algn="l"/>
            <a:r>
              <a:rPr lang="cs-CZ" sz="1600" dirty="0"/>
              <a:t>s</a:t>
            </a:r>
            <a:r>
              <a:rPr lang="cs-CZ" sz="1600" dirty="0" smtClean="0"/>
              <a:t> parametry </a:t>
            </a:r>
            <a:r>
              <a:rPr lang="cs-CZ" sz="1600" dirty="0"/>
              <a:t>vyhrazených </a:t>
            </a:r>
            <a:r>
              <a:rPr lang="cs-CZ" sz="1600" dirty="0" smtClean="0"/>
              <a:t>stání, které jsou nad rámec legislativy</a:t>
            </a:r>
            <a:endParaRPr lang="cs-CZ" sz="1600" dirty="0"/>
          </a:p>
        </p:txBody>
      </p:sp>
      <p:pic>
        <p:nvPicPr>
          <p:cNvPr id="20482" name="Picture 2" descr="C:\_Práce\NIPI\Obrázky\Parkování\IMG_20230111_103416_7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013388"/>
            <a:ext cx="4247936" cy="318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_Práce\NIPI\Obrázky\Parkování\20211119_1122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152" y="1015663"/>
            <a:ext cx="4607515" cy="34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_Práce\NIPI\Obrázky\Parkování\20210126_1103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63" y="3356992"/>
            <a:ext cx="4393641" cy="329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_Práce\NIPI\Obrázky\Chodníky\20201001_115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744416" cy="28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07927" y="2860119"/>
            <a:ext cx="2031826" cy="373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/>
              <a:t>Naopak potom vznikají nová nezajištěná místa pro nevidomé či slabozraké. Snížení v chodníku bez kontrastu, společná pěší a pojížděná plocha, absence vodicí linie.</a:t>
            </a:r>
            <a:endParaRPr lang="cs-CZ" sz="16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33864" y="3957437"/>
            <a:ext cx="2771800" cy="1997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/>
              <a:t>V 99% se nedodržují při výstavbě náhradní trasy. Chodník se prostě uzavře a není naplněn požadavek vyhlášky č398/2009 Sb. o stanovení náhradní trasy s bezbariérovými prvky a to vč. pro osoby nevidomé či slabozraké.</a:t>
            </a:r>
            <a:endParaRPr lang="cs-CZ" sz="1600" dirty="0"/>
          </a:p>
        </p:txBody>
      </p:sp>
      <p:pic>
        <p:nvPicPr>
          <p:cNvPr id="8" name="Picture 3" descr="C:\_Práce\NIPI\Obrázky\přechody a místa pro přecházení\20210610_101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14645"/>
            <a:ext cx="3744416" cy="28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_Práce\NIPI\Obrázky\Chodníky\20211216_1101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77086" y="757858"/>
            <a:ext cx="3608782" cy="27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 descr="https://www.indukcni-smycky.cz/wp-content/uploads/2021/10/hlavni-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609" y="617537"/>
            <a:ext cx="3037549" cy="2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Výsledek obrázku pro vtipné vstupy do objekt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AutoShape 2" descr="Výsledek obrázku pro rozbitý vstup do objektů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155575" y="1828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5575" y="3501008"/>
            <a:ext cx="4536505" cy="5136556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1600" dirty="0"/>
              <a:t>U </a:t>
            </a:r>
            <a:r>
              <a:rPr lang="cs-CZ" sz="1600" dirty="0" smtClean="0"/>
              <a:t>komunikátorů: 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přepážky;</a:t>
            </a:r>
            <a:br>
              <a:rPr lang="cs-CZ" sz="1600" dirty="0"/>
            </a:br>
            <a:r>
              <a:rPr lang="cs-CZ" sz="1600" dirty="0"/>
              <a:t>výtahu;</a:t>
            </a:r>
            <a:br>
              <a:rPr lang="cs-CZ" sz="1600" dirty="0"/>
            </a:br>
            <a:r>
              <a:rPr lang="cs-CZ" sz="1600" dirty="0"/>
              <a:t>zvonkového tabla.</a:t>
            </a:r>
            <a:br>
              <a:rPr lang="cs-CZ" sz="1600" dirty="0"/>
            </a:br>
            <a:r>
              <a:rPr lang="cs-CZ" sz="1600" dirty="0"/>
              <a:t>Ve shromažďovacím prostoru: </a:t>
            </a:r>
            <a:br>
              <a:rPr lang="cs-CZ" sz="1600" dirty="0"/>
            </a:br>
            <a:r>
              <a:rPr lang="cs-CZ" sz="1600" dirty="0"/>
              <a:t>nad 50 osob (i zasedačka);</a:t>
            </a:r>
            <a:br>
              <a:rPr lang="cs-CZ" sz="1600" dirty="0"/>
            </a:br>
            <a:r>
              <a:rPr lang="cs-CZ" sz="1600" dirty="0"/>
              <a:t>v každém ozvučení či překladatelském servisu </a:t>
            </a:r>
            <a:br>
              <a:rPr lang="cs-CZ" sz="1600" dirty="0"/>
            </a:br>
            <a:r>
              <a:rPr lang="cs-CZ" sz="1600" dirty="0"/>
              <a:t>kin;</a:t>
            </a:r>
            <a:br>
              <a:rPr lang="cs-CZ" sz="1600" dirty="0"/>
            </a:br>
            <a:r>
              <a:rPr lang="cs-CZ" sz="1600" dirty="0"/>
              <a:t>divadel;</a:t>
            </a:r>
            <a:br>
              <a:rPr lang="cs-CZ" sz="1600" dirty="0"/>
            </a:br>
            <a:r>
              <a:rPr lang="cs-CZ" sz="1600" dirty="0"/>
              <a:t>sálů.</a:t>
            </a:r>
          </a:p>
        </p:txBody>
      </p:sp>
      <p:sp>
        <p:nvSpPr>
          <p:cNvPr id="5" name="AutoShape 4" descr="Jihlava zpřísní přidělování stání pro invalidy, řidiči si na ně jen hráli -  iDNES.c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6" descr="Jihlava zpřísní přidělování stání pro invalidy, řidiči si na ně jen hráli -  iDNES.c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2" descr="VYHRAZENÁ PARKOVACÍ STÁNÍ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VYHRAZENÁ PARKOVACÍ STÁNÍ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16" descr="VYHRAZENÁ PARKOVACÍ STÁNÍ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2" descr="Systémy pro nedoslýchavé - Indukční smyčk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Systémy pro nedoslýchavé - Indukční smyčk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22" name="Picture 6" descr="Systémy pro nedoslýchavé - Indukční smyč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209" y="2538412"/>
            <a:ext cx="1809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55575" y="302283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dirty="0"/>
              <a:t>Kde všude to musí/mělo být?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34828" name="Picture 12" descr="ABB-Welcome Mi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918" y="3109396"/>
            <a:ext cx="1714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 descr="TABLA A PŘIVOLÁVAČE - TTC TELSYS, a.s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104" y="160338"/>
            <a:ext cx="1908328" cy="28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8" descr="Válka kinosálů a filmových studií. Universal chce některé své filmy uvádět  v kinech i online zároveň, kinaři se bouří - CzechCrunch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20" descr="Válka kinosálů a filmových studií. Universal chce některé své filmy uvádět  v kinech i online zároveň, kinaři se bouří - CzechCrunch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38" name="Picture 22" descr="Válka kinosálů a filmových studií. Universal chce některé své filmy uvádět  v kinech i online zároveň, kinaři se bouří - CzechCrunch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767262"/>
            <a:ext cx="3831652" cy="20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67E-BA49-47A0-968B-47FF386ABF57}" type="slidenum">
              <a:rPr lang="cs-CZ" smtClean="0"/>
              <a:t>5</a:t>
            </a:fld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-71152" y="617537"/>
            <a:ext cx="2817762" cy="22288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Olomouci je velký progres v instalaci komunikátorů umožňující indukční poslech a vznikají sály s indukční smyčkou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511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velopa Office Center - Best Space in Olomou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973" y="4132593"/>
            <a:ext cx="4677162" cy="263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M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MM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MM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MM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MM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2" descr="MM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4" descr="MM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6" descr="Ministerstvo pro místní rozvoj ČR - Domovská stránk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8" descr="Ministerstvo pro místní rozvoj ČR - Domovská stránk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20" descr="Ministerstvo pro místní rozvoj ČR - Domovská stránk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22" descr="Ministerstvo pro místní rozvoj ČR - Domovská stránk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Nadpis 3"/>
          <p:cNvSpPr txBox="1">
            <a:spLocks/>
          </p:cNvSpPr>
          <p:nvPr/>
        </p:nvSpPr>
        <p:spPr>
          <a:xfrm>
            <a:off x="6070512" y="1484784"/>
            <a:ext cx="282386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17" name="AutoShape 2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AutoShape 4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AutoShape 6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AutoShape 8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AutoShape 10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AutoShape 12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AutoShape 14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AutoShape 16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AutoShape 18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AutoShape 20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AutoShape 22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88" name="AutoShape 24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89" name="AutoShape 26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1" name="AutoShape 30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2" name="AutoShape 32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3" name="AutoShape 34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5" name="AutoShape 38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6" name="AutoShape 40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107504" y="160337"/>
            <a:ext cx="5263754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b="1" dirty="0" smtClean="0"/>
              <a:t>V Olomouci se daří prosazovat bezbariérovost  v užívání a přístupu na pracoviště resp. stavby pro </a:t>
            </a:r>
            <a:r>
              <a:rPr lang="cs-CZ" b="1" dirty="0"/>
              <a:t>výkon práce </a:t>
            </a:r>
            <a:r>
              <a:rPr lang="cs-CZ" b="1" dirty="0" smtClean="0"/>
              <a:t>pro celkově </a:t>
            </a:r>
            <a:r>
              <a:rPr lang="cs-CZ" b="1" dirty="0"/>
              <a:t>25 a více osob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107504" y="1340768"/>
            <a:ext cx="4569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Bezbariérovost na společné prostory, ale i Pracovní prostory, hygienických kabin a šaten;</a:t>
            </a:r>
          </a:p>
          <a:p>
            <a:r>
              <a:rPr lang="cs-CZ" sz="2000" dirty="0" smtClean="0"/>
              <a:t>Týká se to i provozů, kde je především administrativa a lehké výrobní práce;</a:t>
            </a:r>
          </a:p>
          <a:p>
            <a:r>
              <a:rPr lang="cs-CZ" sz="2000" dirty="0" smtClean="0"/>
              <a:t>Školy, kanceláře apod.</a:t>
            </a:r>
            <a:endParaRPr lang="cs-CZ" sz="1200" dirty="0" smtClean="0"/>
          </a:p>
        </p:txBody>
      </p:sp>
      <p:sp>
        <p:nvSpPr>
          <p:cNvPr id="8" name="AutoShape 4" descr="Vozíčkáři chtějí pracovat. Vhodnou práci ale shánějí špatně – FAEI.cz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Vozíčkáři chtějí pracovat. Vhodnou práci ale shánějí špatně – FAEI.c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912" y="1307625"/>
            <a:ext cx="4478119" cy="25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4078407"/>
            <a:ext cx="4211637" cy="212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67E-BA49-47A0-968B-47FF386ABF5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Výsledek obrázku pro vtipné vstupy do objekt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AutoShape 2" descr="Výsledek obrázku pro rozbitý vstup do objektů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155575" y="1828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Parkovací</a:t>
            </a:r>
          </a:p>
          <a:p>
            <a:pPr algn="l"/>
            <a:r>
              <a:rPr lang="cs-CZ" dirty="0" smtClean="0"/>
              <a:t>stání</a:t>
            </a:r>
            <a:endParaRPr lang="cs-CZ" dirty="0"/>
          </a:p>
        </p:txBody>
      </p:sp>
      <p:sp>
        <p:nvSpPr>
          <p:cNvPr id="5" name="AutoShape 4" descr="Jihlava zpřísní přidělování stání pro invalidy, řidiči si na ně jen hráli -  iDNES.c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6" descr="Jihlava zpřísní přidělování stání pro invalidy, řidiči si na ně jen hráli -  iDNES.c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2" descr="VYHRAZENÁ PARKOVACÍ STÁNÍ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VYHRAZENÁ PARKOVACÍ STÁNÍ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16" descr="VYHRAZENÁ PARKOVACÍ STÁNÍ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292080" y="3352986"/>
            <a:ext cx="3851920" cy="33163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/>
              <a:t>PROBLÉM u BD a vyhrazených míst, která jsou navržena v garážích a ne na venkovních plochách před BD je, že musí být přístupná těmto návštěvám BD.  </a:t>
            </a:r>
          </a:p>
          <a:p>
            <a:pPr algn="l"/>
            <a:r>
              <a:rPr lang="cs-CZ" sz="1600" dirty="0" smtClean="0"/>
              <a:t>Tato </a:t>
            </a:r>
            <a:r>
              <a:rPr lang="cs-CZ" sz="1600" dirty="0"/>
              <a:t>garážová stání jsou za závorou či vjezdovými vraty a návštěva neví, že je tam pro ně navrženo místo.</a:t>
            </a:r>
          </a:p>
          <a:p>
            <a:pPr algn="l"/>
            <a:r>
              <a:rPr lang="cs-CZ" sz="1600" dirty="0" smtClean="0"/>
              <a:t>Toto vyhrazené </a:t>
            </a:r>
            <a:r>
              <a:rPr lang="cs-CZ" sz="1600" dirty="0"/>
              <a:t>místo je po kolaudaci často obsazeno rezidenty BD.</a:t>
            </a:r>
          </a:p>
          <a:p>
            <a:pPr algn="l"/>
            <a:r>
              <a:rPr lang="cs-CZ" sz="1600" dirty="0"/>
              <a:t>V garážích navíc často není možnost parkování aut s pohonem a CNG či LPG.</a:t>
            </a:r>
          </a:p>
          <a:p>
            <a:pPr algn="l"/>
            <a:r>
              <a:rPr lang="cs-CZ" sz="1600" dirty="0" smtClean="0"/>
              <a:t>Pokud je to možné je vždy </a:t>
            </a:r>
            <a:r>
              <a:rPr lang="cs-CZ" sz="1600" dirty="0"/>
              <a:t>výhodnější navrhovat parkovací návštěvnická vyhrazená stání před BD u volně přístupné komunikace.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069975" y="1412776"/>
            <a:ext cx="14401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9600" b="1" dirty="0" smtClean="0">
                <a:latin typeface="+mn-lt"/>
              </a:rPr>
              <a:t>Bytové domy</a:t>
            </a:r>
          </a:p>
          <a:p>
            <a:pPr algn="r"/>
            <a:r>
              <a:rPr lang="cs-CZ" sz="9600" b="1" dirty="0" smtClean="0">
                <a:solidFill>
                  <a:srgbClr val="FF0000"/>
                </a:solidFill>
                <a:latin typeface="+mn-lt"/>
              </a:rPr>
              <a:t>GARÁŽE</a:t>
            </a:r>
          </a:p>
          <a:p>
            <a:pPr algn="l"/>
            <a:r>
              <a:rPr lang="cs-CZ" sz="2200" b="1" i="1" dirty="0" smtClean="0"/>
              <a:t/>
            </a:r>
            <a:br>
              <a:rPr lang="cs-CZ" sz="2200" b="1" i="1" dirty="0" smtClean="0"/>
            </a:br>
            <a:r>
              <a:rPr lang="cs-CZ" sz="1100" b="1" dirty="0" smtClean="0">
                <a:solidFill>
                  <a:schemeClr val="bg1"/>
                </a:solidFill>
              </a:rPr>
              <a:t/>
            </a:r>
            <a:br>
              <a:rPr lang="cs-CZ" sz="1100" b="1" dirty="0" smtClean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Rizika bytu umístěného nad vjezdem do garáží - Novink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12410"/>
            <a:ext cx="5508104" cy="30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arkovací stání - Malý Háj, Praha 10 - Praha - Sbazar.cz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67"/>
          <a:stretch/>
        </p:blipFill>
        <p:spPr bwMode="auto">
          <a:xfrm>
            <a:off x="155575" y="3071192"/>
            <a:ext cx="5044147" cy="37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M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MM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MM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MM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MM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2" descr="MM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4" descr="MM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6" descr="Ministerstvo pro místní rozvoj ČR - Domovská stránk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8" descr="Ministerstvo pro místní rozvoj ČR - Domovská stránk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20" descr="Ministerstvo pro místní rozvoj ČR - Domovská stránk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22" descr="Ministerstvo pro místní rozvoj ČR - Domovská stránk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Nadpis 3"/>
          <p:cNvSpPr txBox="1">
            <a:spLocks/>
          </p:cNvSpPr>
          <p:nvPr/>
        </p:nvSpPr>
        <p:spPr>
          <a:xfrm>
            <a:off x="6070512" y="1484784"/>
            <a:ext cx="282386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17" name="AutoShape 2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AutoShape 4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AutoShape 6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AutoShape 8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AutoShape 10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AutoShape 12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AutoShape 14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AutoShape 16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AutoShape 18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AutoShape 20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AutoShape 22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88" name="AutoShape 24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89" name="AutoShape 26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0" name="AutoShape 28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1" name="AutoShape 30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2" name="AutoShape 32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3" name="AutoShape 34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5" name="AutoShape 38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6" name="AutoShape 40" descr="Otázky a otazníky kolem odpadů | ČAOH - Česká Asociace Odpadového  Hospodářství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Nadpis 1"/>
          <p:cNvSpPr>
            <a:spLocks noGrp="1"/>
          </p:cNvSpPr>
          <p:nvPr>
            <p:ph type="ctrTitle"/>
          </p:nvPr>
        </p:nvSpPr>
        <p:spPr>
          <a:xfrm>
            <a:off x="4270375" y="129108"/>
            <a:ext cx="3526944" cy="546272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400" b="1" dirty="0" smtClean="0"/>
              <a:t>Cyklostezky v intravilánu</a:t>
            </a:r>
            <a:r>
              <a:rPr lang="cs-CZ" sz="2200" b="1" i="1" dirty="0"/>
              <a:t/>
            </a:r>
            <a:br>
              <a:rPr lang="cs-CZ" sz="2200" b="1" i="1" dirty="0"/>
            </a:br>
            <a:r>
              <a:rPr lang="cs-CZ" sz="2200" b="1" i="1" dirty="0" smtClean="0"/>
              <a:t/>
            </a:r>
            <a:br>
              <a:rPr lang="cs-CZ" sz="2200" b="1" i="1" dirty="0" smtClean="0"/>
            </a:br>
            <a:r>
              <a:rPr lang="cs-CZ" sz="1100" b="1" dirty="0" smtClean="0">
                <a:solidFill>
                  <a:schemeClr val="bg1"/>
                </a:solidFill>
              </a:rPr>
              <a:t/>
            </a:r>
            <a:br>
              <a:rPr lang="cs-CZ" sz="1100" b="1" dirty="0" smtClean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4391740" y="1606210"/>
            <a:ext cx="4720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sz="1600" dirty="0">
                <a:latin typeface="+mj-lt"/>
                <a:ea typeface="+mj-ea"/>
                <a:cs typeface="+mj-cs"/>
              </a:rPr>
              <a:t>Přitom společné vedení cyklistů a chodců na jedné komunikaci je v intravilánu obce </a:t>
            </a:r>
            <a:r>
              <a:rPr lang="cs-CZ" sz="1600" dirty="0" smtClean="0">
                <a:latin typeface="+mj-lt"/>
                <a:ea typeface="+mj-ea"/>
                <a:cs typeface="+mj-cs"/>
              </a:rPr>
              <a:t>je nepřijatelné </a:t>
            </a:r>
            <a:r>
              <a:rPr lang="cs-CZ" sz="1600" dirty="0">
                <a:latin typeface="+mj-lt"/>
                <a:ea typeface="+mj-ea"/>
                <a:cs typeface="+mj-cs"/>
              </a:rPr>
              <a:t>a to dle metodiky k bodu 1.2.5. přílohy č. 2 k vyhlášce č. 398/2009 Sb</a:t>
            </a:r>
            <a:r>
              <a:rPr lang="cs-CZ" sz="1600" dirty="0" smtClean="0">
                <a:latin typeface="+mj-lt"/>
                <a:ea typeface="+mj-ea"/>
                <a:cs typeface="+mj-cs"/>
              </a:rPr>
              <a:t>.</a:t>
            </a:r>
            <a:endParaRPr lang="cs-CZ" sz="1600" dirty="0">
              <a:latin typeface="+mj-lt"/>
              <a:ea typeface="+mj-ea"/>
              <a:cs typeface="+mj-cs"/>
            </a:endParaRPr>
          </a:p>
        </p:txBody>
      </p:sp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41" y="3970337"/>
            <a:ext cx="5273625" cy="281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Nadpis 1"/>
          <p:cNvSpPr txBox="1">
            <a:spLocks/>
          </p:cNvSpPr>
          <p:nvPr/>
        </p:nvSpPr>
        <p:spPr>
          <a:xfrm>
            <a:off x="4406899" y="519628"/>
            <a:ext cx="4487477" cy="111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/>
              <a:t>Nedaří se prosazovat ve větší míře dělené stezky pro cyklisty a pěší.</a:t>
            </a:r>
            <a:endParaRPr lang="cs-CZ" sz="1600" dirty="0"/>
          </a:p>
        </p:txBody>
      </p:sp>
      <p:pic>
        <p:nvPicPr>
          <p:cNvPr id="45" name="Picture 2" descr="http://www.cyklozlin.cz/wp/wp-content/uploads/2021/01/DSC08562-650x4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5598" y="137668"/>
            <a:ext cx="4320454" cy="27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_Práce\NIPI\Obrázky\Cyklostezky\20211005_1112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4" y="3074119"/>
            <a:ext cx="4422922" cy="33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54A17-E9E0-4109-B076-E6322790D9C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aea5b64-986d-4ed0-9f25-146f1d978e9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6D5FA9-B5FF-4BBF-A59E-AF59022854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64968-4374-47D7-8562-9F2D89DD8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463</Words>
  <Application>Microsoft Office PowerPoint</Application>
  <PresentationFormat>Předvádění na obrazovce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Motiv systému Office</vt:lpstr>
      <vt:lpstr>1_Motiv systému Office</vt:lpstr>
      <vt:lpstr>PRAKTICKÉ POZNATKY Z HLEDISKA PŘÍSTUPNOSTI  </vt:lpstr>
      <vt:lpstr>Prezentace aplikace PowerPoint</vt:lpstr>
      <vt:lpstr>Prezentace aplikace PowerPoint</vt:lpstr>
      <vt:lpstr>Prezentace aplikace PowerPoint</vt:lpstr>
      <vt:lpstr>U komunikátorů:   přepážky; výtahu; zvonkového tabla. Ve shromažďovacím prostoru:  nad 50 osob (i zasedačka); v každém ozvučení či překladatelském servisu  kin; divadel; sálů.</vt:lpstr>
      <vt:lpstr>Prezentace aplikace PowerPoint</vt:lpstr>
      <vt:lpstr>Prezentace aplikace PowerPoint</vt:lpstr>
      <vt:lpstr>Cyklostezky v intravilánu   </vt:lpstr>
    </vt:vector>
  </TitlesOfParts>
  <Company>Ponzio Polska sp.z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Nejčastější nedostatky  v projektové dokumentaci  a při realizaci stavby</dc:title>
  <dc:creator>petrN</dc:creator>
  <cp:lastModifiedBy>KVOP\test</cp:lastModifiedBy>
  <cp:revision>112</cp:revision>
  <dcterms:created xsi:type="dcterms:W3CDTF">2019-05-30T17:13:28Z</dcterms:created>
  <dcterms:modified xsi:type="dcterms:W3CDTF">2023-11-28T13:11:49Z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