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4" r:id="rId5"/>
  </p:sldMasterIdLst>
  <p:notesMasterIdLst>
    <p:notesMasterId r:id="rId33"/>
  </p:notesMasterIdLst>
  <p:sldIdLst>
    <p:sldId id="260" r:id="rId6"/>
    <p:sldId id="291" r:id="rId7"/>
    <p:sldId id="292" r:id="rId8"/>
    <p:sldId id="293" r:id="rId9"/>
    <p:sldId id="294" r:id="rId10"/>
    <p:sldId id="297" r:id="rId11"/>
    <p:sldId id="296" r:id="rId12"/>
    <p:sldId id="298" r:id="rId13"/>
    <p:sldId id="299" r:id="rId14"/>
    <p:sldId id="300" r:id="rId15"/>
    <p:sldId id="301" r:id="rId16"/>
    <p:sldId id="262" r:id="rId17"/>
    <p:sldId id="313" r:id="rId18"/>
    <p:sldId id="302" r:id="rId19"/>
    <p:sldId id="305" r:id="rId20"/>
    <p:sldId id="307" r:id="rId21"/>
    <p:sldId id="316" r:id="rId22"/>
    <p:sldId id="315" r:id="rId23"/>
    <p:sldId id="303" r:id="rId24"/>
    <p:sldId id="309" r:id="rId25"/>
    <p:sldId id="310" r:id="rId26"/>
    <p:sldId id="317" r:id="rId27"/>
    <p:sldId id="314" r:id="rId28"/>
    <p:sldId id="304" r:id="rId29"/>
    <p:sldId id="311" r:id="rId30"/>
    <p:sldId id="312" r:id="rId31"/>
    <p:sldId id="27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546"/>
    <a:srgbClr val="FF7D28"/>
    <a:srgbClr val="008276"/>
    <a:srgbClr val="AFC32D"/>
    <a:srgbClr val="005F8C"/>
    <a:srgbClr val="9C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ecny\Desktop\CRPD%20-%20p&#345;&#237;stupnost\v&#253;zkum_&#250;ko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ecny\Desktop\CRPD%20-%20p&#345;&#237;stupnost\v&#253;zkum_&#250;ko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ecny\Desktop\CRPD%20-%20p&#345;&#237;stupnost\v&#253;zkum_&#250;kol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 smtClean="0">
                <a:solidFill>
                  <a:schemeClr val="tx1"/>
                </a:solidFill>
              </a:rPr>
              <a:t>Úspěšnost testerů se sluchovým</a:t>
            </a:r>
            <a:r>
              <a:rPr lang="cs-CZ" sz="2400" b="1" baseline="0" dirty="0" smtClean="0">
                <a:solidFill>
                  <a:schemeClr val="tx1"/>
                </a:solidFill>
              </a:rPr>
              <a:t> postižením při plnění cíle (N=84)</a:t>
            </a:r>
            <a:endParaRPr lang="cs-CZ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382744362171883"/>
          <c:y val="2.8736430161938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List1!$F$10</c:f>
              <c:strCache>
                <c:ptCount val="1"/>
                <c:pt idx="0">
                  <c:v>Splnili cíl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7FF24BB-3CA1-47F0-89CB-45CE274CFE87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(43 %)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577-487C-A14F-522EA017419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F418819-F816-48AB-9C1E-C4DECC3B163C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</a:t>
                    </a:r>
                    <a:r>
                      <a:rPr lang="en-US" baseline="0" smtClean="0"/>
                      <a:t> (57 %)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577-487C-A14F-522EA017419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E4DC5C8-AA2E-4F94-A446-0B5EF0F3BFCF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(50</a:t>
                    </a:r>
                    <a:r>
                      <a:rPr lang="en-US" baseline="0" smtClean="0"/>
                      <a:t>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577-487C-A14F-522EA017419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BA0E73F-A3B2-409E-9AAF-F80EFB56E09B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(71 %)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577-487C-A14F-522EA017419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1ED7B87-97F9-46F2-9691-2D35192ED33F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(79 %)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577-487C-A14F-522EA017419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236A29D-06DF-4C41-9324-15F25F078EF2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</a:t>
                    </a:r>
                    <a:r>
                      <a:rPr lang="en-US" baseline="0" smtClean="0"/>
                      <a:t> (93 %)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577-487C-A14F-522EA0174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List1!$E$11:$E$16</c:f>
              <c:strCache>
                <c:ptCount val="6"/>
                <c:pt idx="0">
                  <c:v>Nemocnice</c:v>
                </c:pt>
                <c:pt idx="1">
                  <c:v>Úřad práce</c:v>
                </c:pt>
                <c:pt idx="2">
                  <c:v>Soud </c:v>
                </c:pt>
                <c:pt idx="3">
                  <c:v>ČSSZ</c:v>
                </c:pt>
                <c:pt idx="4">
                  <c:v>Magistrát</c:v>
                </c:pt>
                <c:pt idx="5">
                  <c:v>Česká Pošta</c:v>
                </c:pt>
              </c:strCache>
            </c:strRef>
          </c:cat>
          <c:val>
            <c:numRef>
              <c:f>List1!$F$11:$F$16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7-487C-A14F-522EA017419D}"/>
            </c:ext>
          </c:extLst>
        </c:ser>
        <c:ser>
          <c:idx val="1"/>
          <c:order val="1"/>
          <c:tx>
            <c:strRef>
              <c:f>List1!$G$10</c:f>
              <c:strCache>
                <c:ptCount val="1"/>
                <c:pt idx="0">
                  <c:v>Splnili cíl částečně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F38CCA3-514F-4AD1-923B-D8690D0E5606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(14 %)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577-487C-A14F-522EA017419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E9F5BC4-9CCF-4D8B-BABC-9E2164889B4A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(14 %)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577-487C-A14F-522EA0174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List1!$E$11:$E$16</c:f>
              <c:strCache>
                <c:ptCount val="6"/>
                <c:pt idx="0">
                  <c:v>Nemocnice</c:v>
                </c:pt>
                <c:pt idx="1">
                  <c:v>Úřad práce</c:v>
                </c:pt>
                <c:pt idx="2">
                  <c:v>Soud </c:v>
                </c:pt>
                <c:pt idx="3">
                  <c:v>ČSSZ</c:v>
                </c:pt>
                <c:pt idx="4">
                  <c:v>Magistrát</c:v>
                </c:pt>
                <c:pt idx="5">
                  <c:v>Česká Pošta</c:v>
                </c:pt>
              </c:strCache>
            </c:strRef>
          </c:cat>
          <c:val>
            <c:numRef>
              <c:f>List1!$G$11:$G$16</c:f>
              <c:numCache>
                <c:formatCode>General</c:formatCode>
                <c:ptCount val="6"/>
                <c:pt idx="0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7-487C-A14F-522EA017419D}"/>
            </c:ext>
          </c:extLst>
        </c:ser>
        <c:ser>
          <c:idx val="2"/>
          <c:order val="2"/>
          <c:tx>
            <c:strRef>
              <c:f>List1!$H$10</c:f>
              <c:strCache>
                <c:ptCount val="1"/>
                <c:pt idx="0">
                  <c:v>Nesplnili cíl</c:v>
                </c:pt>
              </c:strCache>
            </c:strRef>
          </c:tx>
          <c:spPr>
            <a:solidFill>
              <a:srgbClr val="AA054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656E65E-58C9-49D0-8EAD-A7CE69123035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(43 %)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577-487C-A14F-522EA017419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F80E8B6-24E6-4F28-9310-001BDD4D2A1C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(43 %)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577-487C-A14F-522EA017419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01F59F3-847B-472D-97CE-7785FFAC600A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(36 %)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577-487C-A14F-522EA017419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82768FF-A164-4C9A-AD06-A4F9606B4BB8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(29 %)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577-487C-A14F-522EA017419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D9C91B2-4773-48BE-9104-60590B605361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(21 %)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577-487C-A14F-522EA017419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39AAD58-615B-4D8F-A596-91F25EA5B5C6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577-487C-A14F-522EA0174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List1!$E$11:$E$16</c:f>
              <c:strCache>
                <c:ptCount val="6"/>
                <c:pt idx="0">
                  <c:v>Nemocnice</c:v>
                </c:pt>
                <c:pt idx="1">
                  <c:v>Úřad práce</c:v>
                </c:pt>
                <c:pt idx="2">
                  <c:v>Soud </c:v>
                </c:pt>
                <c:pt idx="3">
                  <c:v>ČSSZ</c:v>
                </c:pt>
                <c:pt idx="4">
                  <c:v>Magistrát</c:v>
                </c:pt>
                <c:pt idx="5">
                  <c:v>Česká Pošta</c:v>
                </c:pt>
              </c:strCache>
            </c:strRef>
          </c:cat>
          <c:val>
            <c:numRef>
              <c:f>List1!$H$11:$H$16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77-487C-A14F-522EA01741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3813048"/>
        <c:axId val="503813704"/>
      </c:barChart>
      <c:catAx>
        <c:axId val="503813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13704"/>
        <c:crosses val="autoZero"/>
        <c:auto val="1"/>
        <c:lblAlgn val="ctr"/>
        <c:lblOffset val="100"/>
        <c:noMultiLvlLbl val="0"/>
      </c:catAx>
      <c:valAx>
        <c:axId val="503813704"/>
        <c:scaling>
          <c:orientation val="minMax"/>
          <c:max val="1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81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cs-CZ" sz="2000" b="1" dirty="0" smtClean="0">
                <a:effectLst/>
              </a:rPr>
              <a:t>Průměrné skóre přístupnosti všech budov lidem se zrakovým postižením (N=84)</a:t>
            </a:r>
            <a:endParaRPr lang="cs-CZ" sz="20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090944881889762"/>
          <c:y val="0.15973143261464198"/>
          <c:w val="0.53146356705411824"/>
          <c:h val="0.69220484499161949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AA0546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62-4C88-A138-CFB3FFED7D9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62-4C88-A138-CFB3FFED7D9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E62-4C88-A138-CFB3FFED7D9D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E62-4C88-A138-CFB3FFED7D9D}"/>
              </c:ext>
            </c:extLst>
          </c:dPt>
          <c:dLbls>
            <c:dLbl>
              <c:idx val="0"/>
              <c:layout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62-4C88-A138-CFB3FFED7D9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62-4C88-A138-CFB3FFED7D9D}"/>
                </c:ext>
              </c:extLst>
            </c:dLbl>
            <c:dLbl>
              <c:idx val="2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62-4C88-A138-CFB3FFED7D9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List1!$A$1:$A$5</c:f>
              <c:strCache>
                <c:ptCount val="1"/>
                <c:pt idx="0">
                  <c:v>skóre</c:v>
                </c:pt>
              </c:strCache>
            </c:strRef>
          </c:cat>
          <c:val>
            <c:numRef>
              <c:f>List1!$B$1:$B$5</c:f>
              <c:numCache>
                <c:formatCode>General</c:formatCode>
                <c:ptCount val="5"/>
                <c:pt idx="0">
                  <c:v>0.40548887269934658</c:v>
                </c:pt>
                <c:pt idx="1">
                  <c:v>0.59451112730065336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62-4C88-A138-CFB3FFED7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cs-CZ" sz="1800" b="1" dirty="0" smtClean="0">
                <a:effectLst/>
              </a:rPr>
              <a:t>Skóre </a:t>
            </a:r>
            <a:r>
              <a:rPr lang="cs-CZ" sz="1800" b="1" dirty="0" smtClean="0">
                <a:effectLst/>
              </a:rPr>
              <a:t>přístupnosti všech veřejných budov lidem se zrakovým postižením dle měst (</a:t>
            </a:r>
            <a:r>
              <a:rPr lang="cs-CZ" sz="1800" b="1" dirty="0" smtClean="0">
                <a:effectLst/>
              </a:rPr>
              <a:t>N=84</a:t>
            </a:r>
            <a:r>
              <a:rPr lang="cs-CZ" sz="1800" b="1" dirty="0" smtClean="0">
                <a:effectLst/>
              </a:rPr>
              <a:t>)</a:t>
            </a:r>
            <a:endParaRPr lang="cs-CZ" sz="18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367625126288949"/>
          <c:y val="9.7385153425476961E-2"/>
          <c:w val="0.75828706747705421"/>
          <c:h val="0.887364675116237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skóre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Olomouc</c:v>
                </c:pt>
                <c:pt idx="1">
                  <c:v>Liberec</c:v>
                </c:pt>
                <c:pt idx="2">
                  <c:v>Hradec Králové</c:v>
                </c:pt>
                <c:pt idx="3">
                  <c:v>Plzeň</c:v>
                </c:pt>
                <c:pt idx="4">
                  <c:v>České Budějovice</c:v>
                </c:pt>
                <c:pt idx="5">
                  <c:v>Ostrava</c:v>
                </c:pt>
                <c:pt idx="6">
                  <c:v>Jihlava</c:v>
                </c:pt>
                <c:pt idx="7">
                  <c:v>Brno</c:v>
                </c:pt>
                <c:pt idx="8">
                  <c:v>Pardubice</c:v>
                </c:pt>
                <c:pt idx="9">
                  <c:v>Ústí nad Labem</c:v>
                </c:pt>
                <c:pt idx="10">
                  <c:v>Karlovy Vary</c:v>
                </c:pt>
                <c:pt idx="11">
                  <c:v>Praha</c:v>
                </c:pt>
                <c:pt idx="12">
                  <c:v>Příbram</c:v>
                </c:pt>
                <c:pt idx="13">
                  <c:v>Zlín</c:v>
                </c:pt>
              </c:strCache>
            </c:strRef>
          </c:cat>
          <c:val>
            <c:numRef>
              <c:f>List1!$B$2:$B$15</c:f>
              <c:numCache>
                <c:formatCode>0.00</c:formatCode>
                <c:ptCount val="14"/>
                <c:pt idx="0">
                  <c:v>0.47920995670995664</c:v>
                </c:pt>
                <c:pt idx="1">
                  <c:v>0.47561980643877194</c:v>
                </c:pt>
                <c:pt idx="2">
                  <c:v>0.46508931681345467</c:v>
                </c:pt>
                <c:pt idx="3">
                  <c:v>0.4562554112554113</c:v>
                </c:pt>
                <c:pt idx="4">
                  <c:v>0.4434637010499079</c:v>
                </c:pt>
                <c:pt idx="5">
                  <c:v>0.44272279444693236</c:v>
                </c:pt>
                <c:pt idx="6">
                  <c:v>0.43598720120459244</c:v>
                </c:pt>
                <c:pt idx="7">
                  <c:v>0.42476551226551229</c:v>
                </c:pt>
                <c:pt idx="8">
                  <c:v>0.39976355409823144</c:v>
                </c:pt>
                <c:pt idx="9">
                  <c:v>0.39519607547624785</c:v>
                </c:pt>
                <c:pt idx="10">
                  <c:v>0.35742868242868236</c:v>
                </c:pt>
                <c:pt idx="11">
                  <c:v>0.34205602826292481</c:v>
                </c:pt>
                <c:pt idx="12">
                  <c:v>0.3069009056078022</c:v>
                </c:pt>
                <c:pt idx="13">
                  <c:v>0.26629098870478179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E-4C25-85AA-7A704877E5F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</c:strCache>
            </c:strRef>
          </c:tx>
          <c:spPr>
            <a:solidFill>
              <a:srgbClr val="AA0546"/>
            </a:solidFill>
            <a:ln w="19050">
              <a:solidFill>
                <a:schemeClr val="bg1"/>
              </a:solidFill>
            </a:ln>
          </c:spPr>
          <c:invertIfNegative val="0"/>
          <c:cat>
            <c:strRef>
              <c:f>List1!$A$2:$A$15</c:f>
              <c:strCache>
                <c:ptCount val="14"/>
                <c:pt idx="0">
                  <c:v>Olomouc</c:v>
                </c:pt>
                <c:pt idx="1">
                  <c:v>Liberec</c:v>
                </c:pt>
                <c:pt idx="2">
                  <c:v>Hradec Králové</c:v>
                </c:pt>
                <c:pt idx="3">
                  <c:v>Plzeň</c:v>
                </c:pt>
                <c:pt idx="4">
                  <c:v>České Budějovice</c:v>
                </c:pt>
                <c:pt idx="5">
                  <c:v>Ostrava</c:v>
                </c:pt>
                <c:pt idx="6">
                  <c:v>Jihlava</c:v>
                </c:pt>
                <c:pt idx="7">
                  <c:v>Brno</c:v>
                </c:pt>
                <c:pt idx="8">
                  <c:v>Pardubice</c:v>
                </c:pt>
                <c:pt idx="9">
                  <c:v>Ústí nad Labem</c:v>
                </c:pt>
                <c:pt idx="10">
                  <c:v>Karlovy Vary</c:v>
                </c:pt>
                <c:pt idx="11">
                  <c:v>Praha</c:v>
                </c:pt>
                <c:pt idx="12">
                  <c:v>Příbram</c:v>
                </c:pt>
                <c:pt idx="13">
                  <c:v>Zlín</c:v>
                </c:pt>
              </c:strCache>
            </c:strRef>
          </c:cat>
          <c:val>
            <c:numRef>
              <c:f>List1!$C$2:$C$15</c:f>
              <c:numCache>
                <c:formatCode>0.00</c:formatCode>
                <c:ptCount val="14"/>
                <c:pt idx="0">
                  <c:v>0.52079004329004341</c:v>
                </c:pt>
                <c:pt idx="1">
                  <c:v>0.524380193561228</c:v>
                </c:pt>
                <c:pt idx="2">
                  <c:v>0.53491068318654533</c:v>
                </c:pt>
                <c:pt idx="3">
                  <c:v>0.54374458874458864</c:v>
                </c:pt>
                <c:pt idx="4">
                  <c:v>0.55653629895009216</c:v>
                </c:pt>
                <c:pt idx="5">
                  <c:v>0.5572772055530677</c:v>
                </c:pt>
                <c:pt idx="6">
                  <c:v>0.56401279879540756</c:v>
                </c:pt>
                <c:pt idx="7">
                  <c:v>0.57523448773448771</c:v>
                </c:pt>
                <c:pt idx="8">
                  <c:v>0.60023644590176861</c:v>
                </c:pt>
                <c:pt idx="9">
                  <c:v>0.6048039245237522</c:v>
                </c:pt>
                <c:pt idx="10">
                  <c:v>0.64257131757131769</c:v>
                </c:pt>
                <c:pt idx="11">
                  <c:v>0.65794397173707519</c:v>
                </c:pt>
                <c:pt idx="12">
                  <c:v>0.69309909439219775</c:v>
                </c:pt>
                <c:pt idx="13">
                  <c:v>0.73370901129521826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E-4C25-85AA-7A704877E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1959936"/>
        <c:axId val="141961472"/>
      </c:barChart>
      <c:catAx>
        <c:axId val="141959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cs-CZ"/>
          </a:p>
        </c:txPr>
        <c:crossAx val="141961472"/>
        <c:crosses val="autoZero"/>
        <c:auto val="1"/>
        <c:lblAlgn val="ctr"/>
        <c:lblOffset val="100"/>
        <c:tickLblSkip val="1"/>
        <c:noMultiLvlLbl val="0"/>
      </c:catAx>
      <c:valAx>
        <c:axId val="141961472"/>
        <c:scaling>
          <c:orientation val="minMax"/>
          <c:max val="1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41959936"/>
        <c:crosses val="max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cs-CZ" sz="2400" dirty="0" smtClean="0"/>
              <a:t>Průměrné </a:t>
            </a:r>
            <a:r>
              <a:rPr lang="cs-CZ" sz="2400" dirty="0"/>
              <a:t>skóre přístupnosti všech veřejných budov lidem se sluchovým postižením (N=84)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5583751640419947"/>
          <c:y val="0.18609616058661035"/>
          <c:w val="0.30861072834645664"/>
          <c:h val="0.77897168041595033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AA0546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E81-4CEF-A7BE-B1150ECB948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E81-4CEF-A7BE-B1150ECB948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E81-4CEF-A7BE-B1150ECB9488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E81-4CEF-A7BE-B1150ECB948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81-4CEF-A7BE-B1150ECB948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81-4CEF-A7BE-B1150ECB948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List1!$A$1:$A$5</c:f>
              <c:strCache>
                <c:ptCount val="1"/>
                <c:pt idx="0">
                  <c:v>skóre</c:v>
                </c:pt>
              </c:strCache>
            </c:strRef>
          </c:cat>
          <c:val>
            <c:numRef>
              <c:f>List1!$B$1:$B$5</c:f>
              <c:numCache>
                <c:formatCode>General</c:formatCode>
                <c:ptCount val="5"/>
                <c:pt idx="0">
                  <c:v>0.25996953023946379</c:v>
                </c:pt>
                <c:pt idx="1">
                  <c:v>0.74003046976053621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81-4CEF-A7BE-B1150ECB9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>
              <a:defRPr sz="2000"/>
            </a:pPr>
            <a:r>
              <a:rPr lang="cs-CZ" sz="2000" b="1" dirty="0" smtClean="0">
                <a:effectLst/>
              </a:rPr>
              <a:t>Skóre </a:t>
            </a:r>
            <a:r>
              <a:rPr lang="cs-CZ" sz="2000" b="1" dirty="0" smtClean="0">
                <a:effectLst/>
              </a:rPr>
              <a:t>přístupnosti všech veřejných budov lidem se sluchovým postižením dle měst (</a:t>
            </a:r>
            <a:r>
              <a:rPr lang="cs-CZ" sz="2000" b="1" dirty="0" smtClean="0">
                <a:effectLst/>
              </a:rPr>
              <a:t>N=84)</a:t>
            </a:r>
            <a:endParaRPr lang="cs-CZ" sz="2000" dirty="0">
              <a:effectLst/>
            </a:endParaRPr>
          </a:p>
        </c:rich>
      </c:tx>
      <c:layout>
        <c:manualLayout>
          <c:xMode val="edge"/>
          <c:yMode val="edge"/>
          <c:x val="0.12283843878583313"/>
          <c:y val="1.58182782904302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67625126288949"/>
          <c:y val="9.6396214241764727E-2"/>
          <c:w val="0.75828706747705421"/>
          <c:h val="0.888353678434746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skóre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České Budějovice</c:v>
                </c:pt>
                <c:pt idx="1">
                  <c:v>Praha</c:v>
                </c:pt>
                <c:pt idx="2">
                  <c:v>Liberec</c:v>
                </c:pt>
                <c:pt idx="3">
                  <c:v>Ostrava</c:v>
                </c:pt>
                <c:pt idx="4">
                  <c:v>Karlovy Vary</c:v>
                </c:pt>
                <c:pt idx="5">
                  <c:v>Ústí nad Labem</c:v>
                </c:pt>
                <c:pt idx="6">
                  <c:v>Brno</c:v>
                </c:pt>
                <c:pt idx="7">
                  <c:v>Zlín</c:v>
                </c:pt>
                <c:pt idx="8">
                  <c:v>Olomouc</c:v>
                </c:pt>
                <c:pt idx="9">
                  <c:v>Plzeň</c:v>
                </c:pt>
                <c:pt idx="10">
                  <c:v>Příbram</c:v>
                </c:pt>
                <c:pt idx="11">
                  <c:v>Jihlava</c:v>
                </c:pt>
                <c:pt idx="12">
                  <c:v>Pardubice</c:v>
                </c:pt>
                <c:pt idx="13">
                  <c:v>Hradec Králové</c:v>
                </c:pt>
              </c:strCache>
            </c:strRef>
          </c:cat>
          <c:val>
            <c:numRef>
              <c:f>List1!$B$2:$B$15</c:f>
              <c:numCache>
                <c:formatCode>0.00</c:formatCode>
                <c:ptCount val="14"/>
                <c:pt idx="0">
                  <c:v>0.37446201141853314</c:v>
                </c:pt>
                <c:pt idx="1">
                  <c:v>0.36633485888634626</c:v>
                </c:pt>
                <c:pt idx="2">
                  <c:v>0.3173885918003565</c:v>
                </c:pt>
                <c:pt idx="3">
                  <c:v>0.29790969899665559</c:v>
                </c:pt>
                <c:pt idx="4">
                  <c:v>0.27124911320563494</c:v>
                </c:pt>
                <c:pt idx="5">
                  <c:v>0.26482457424486411</c:v>
                </c:pt>
                <c:pt idx="6">
                  <c:v>0.24227258910468288</c:v>
                </c:pt>
                <c:pt idx="7">
                  <c:v>0.2406080875646093</c:v>
                </c:pt>
                <c:pt idx="8">
                  <c:v>0.23947368421052631</c:v>
                </c:pt>
                <c:pt idx="9">
                  <c:v>0.2352797202797203</c:v>
                </c:pt>
                <c:pt idx="10">
                  <c:v>0.23482466063348417</c:v>
                </c:pt>
                <c:pt idx="11">
                  <c:v>0.1858036890645586</c:v>
                </c:pt>
                <c:pt idx="12">
                  <c:v>0.18567124332570559</c:v>
                </c:pt>
                <c:pt idx="13">
                  <c:v>0.14768556005398112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0-4913-8E66-DC13A64B7E9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</c:strCache>
            </c:strRef>
          </c:tx>
          <c:spPr>
            <a:solidFill>
              <a:srgbClr val="AA0546"/>
            </a:solidFill>
            <a:ln w="19050">
              <a:solidFill>
                <a:schemeClr val="bg1"/>
              </a:solidFill>
            </a:ln>
          </c:spPr>
          <c:invertIfNegative val="0"/>
          <c:cat>
            <c:strRef>
              <c:f>List1!$A$2:$A$15</c:f>
              <c:strCache>
                <c:ptCount val="14"/>
                <c:pt idx="0">
                  <c:v>České Budějovice</c:v>
                </c:pt>
                <c:pt idx="1">
                  <c:v>Praha</c:v>
                </c:pt>
                <c:pt idx="2">
                  <c:v>Liberec</c:v>
                </c:pt>
                <c:pt idx="3">
                  <c:v>Ostrava</c:v>
                </c:pt>
                <c:pt idx="4">
                  <c:v>Karlovy Vary</c:v>
                </c:pt>
                <c:pt idx="5">
                  <c:v>Ústí nad Labem</c:v>
                </c:pt>
                <c:pt idx="6">
                  <c:v>Brno</c:v>
                </c:pt>
                <c:pt idx="7">
                  <c:v>Zlín</c:v>
                </c:pt>
                <c:pt idx="8">
                  <c:v>Olomouc</c:v>
                </c:pt>
                <c:pt idx="9">
                  <c:v>Plzeň</c:v>
                </c:pt>
                <c:pt idx="10">
                  <c:v>Příbram</c:v>
                </c:pt>
                <c:pt idx="11">
                  <c:v>Jihlava</c:v>
                </c:pt>
                <c:pt idx="12">
                  <c:v>Pardubice</c:v>
                </c:pt>
                <c:pt idx="13">
                  <c:v>Hradec Králové</c:v>
                </c:pt>
              </c:strCache>
            </c:strRef>
          </c:cat>
          <c:val>
            <c:numRef>
              <c:f>List1!$C$2:$C$15</c:f>
              <c:numCache>
                <c:formatCode>0.00</c:formatCode>
                <c:ptCount val="14"/>
                <c:pt idx="0">
                  <c:v>0.62553798858146692</c:v>
                </c:pt>
                <c:pt idx="1">
                  <c:v>0.6336651411136538</c:v>
                </c:pt>
                <c:pt idx="2">
                  <c:v>0.6826114081996435</c:v>
                </c:pt>
                <c:pt idx="3">
                  <c:v>0.70209030100334435</c:v>
                </c:pt>
                <c:pt idx="4">
                  <c:v>0.72875088679436506</c:v>
                </c:pt>
                <c:pt idx="5">
                  <c:v>0.73517542575513595</c:v>
                </c:pt>
                <c:pt idx="6">
                  <c:v>0.75772741089531714</c:v>
                </c:pt>
                <c:pt idx="7">
                  <c:v>0.75939191243539073</c:v>
                </c:pt>
                <c:pt idx="8">
                  <c:v>0.76052631578947372</c:v>
                </c:pt>
                <c:pt idx="9">
                  <c:v>0.76472027972027967</c:v>
                </c:pt>
                <c:pt idx="10">
                  <c:v>0.76517533936651583</c:v>
                </c:pt>
                <c:pt idx="11">
                  <c:v>0.81419631093544143</c:v>
                </c:pt>
                <c:pt idx="12">
                  <c:v>0.81432875667429439</c:v>
                </c:pt>
                <c:pt idx="13">
                  <c:v>0.85231443994601885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0-4913-8E66-DC13A64B7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1959936"/>
        <c:axId val="141961472"/>
      </c:barChart>
      <c:catAx>
        <c:axId val="141959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cs-CZ"/>
          </a:p>
        </c:txPr>
        <c:crossAx val="141961472"/>
        <c:crosses val="autoZero"/>
        <c:auto val="1"/>
        <c:lblAlgn val="ctr"/>
        <c:lblOffset val="100"/>
        <c:tickLblSkip val="1"/>
        <c:noMultiLvlLbl val="0"/>
      </c:catAx>
      <c:valAx>
        <c:axId val="141961472"/>
        <c:scaling>
          <c:orientation val="minMax"/>
          <c:max val="1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41959936"/>
        <c:crosses val="max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160" b="1" i="0" u="none" strike="noStrike" baseline="0" dirty="0" smtClean="0">
                <a:effectLst/>
              </a:rPr>
              <a:t>Skóre přístupnosti pošty lidem se sluchovým postižením dle měst (N=14)</a:t>
            </a:r>
            <a:endParaRPr lang="cs-CZ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367625126288949"/>
          <c:y val="0.10215525036055947"/>
          <c:w val="0.75828706747705421"/>
          <c:h val="0.882594353447162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skóre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Brno</c:v>
                </c:pt>
                <c:pt idx="1">
                  <c:v>Olomouc</c:v>
                </c:pt>
                <c:pt idx="2">
                  <c:v>Praha</c:v>
                </c:pt>
                <c:pt idx="3">
                  <c:v>Příbram</c:v>
                </c:pt>
                <c:pt idx="4">
                  <c:v>České Budějovice</c:v>
                </c:pt>
                <c:pt idx="5">
                  <c:v>Zlín</c:v>
                </c:pt>
                <c:pt idx="6">
                  <c:v>Plzeň</c:v>
                </c:pt>
                <c:pt idx="7">
                  <c:v>Karlovy Vary</c:v>
                </c:pt>
                <c:pt idx="8">
                  <c:v>Ostrava</c:v>
                </c:pt>
                <c:pt idx="9">
                  <c:v>Ústí nad Labem</c:v>
                </c:pt>
                <c:pt idx="10">
                  <c:v>Liberec</c:v>
                </c:pt>
                <c:pt idx="11">
                  <c:v>Pardubice</c:v>
                </c:pt>
                <c:pt idx="12">
                  <c:v>Jihlava</c:v>
                </c:pt>
                <c:pt idx="13">
                  <c:v>Hradec Králové</c:v>
                </c:pt>
              </c:strCache>
            </c:strRef>
          </c:cat>
          <c:val>
            <c:numRef>
              <c:f>List1!$B$2:$B$15</c:f>
              <c:numCache>
                <c:formatCode>0.00</c:formatCode>
                <c:ptCount val="14"/>
                <c:pt idx="0">
                  <c:v>0.2608695652173913</c:v>
                </c:pt>
                <c:pt idx="1">
                  <c:v>0.25</c:v>
                </c:pt>
                <c:pt idx="2">
                  <c:v>0.21052631578947367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5-47DD-A243-2CF0EC605C9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</c:strCache>
            </c:strRef>
          </c:tx>
          <c:spPr>
            <a:solidFill>
              <a:srgbClr val="AA0546"/>
            </a:solidFill>
            <a:ln w="19050">
              <a:solidFill>
                <a:schemeClr val="bg1"/>
              </a:solidFill>
            </a:ln>
          </c:spPr>
          <c:invertIfNegative val="0"/>
          <c:cat>
            <c:strRef>
              <c:f>List1!$A$2:$A$15</c:f>
              <c:strCache>
                <c:ptCount val="14"/>
                <c:pt idx="0">
                  <c:v>Brno</c:v>
                </c:pt>
                <c:pt idx="1">
                  <c:v>Olomouc</c:v>
                </c:pt>
                <c:pt idx="2">
                  <c:v>Praha</c:v>
                </c:pt>
                <c:pt idx="3">
                  <c:v>Příbram</c:v>
                </c:pt>
                <c:pt idx="4">
                  <c:v>České Budějovice</c:v>
                </c:pt>
                <c:pt idx="5">
                  <c:v>Zlín</c:v>
                </c:pt>
                <c:pt idx="6">
                  <c:v>Plzeň</c:v>
                </c:pt>
                <c:pt idx="7">
                  <c:v>Karlovy Vary</c:v>
                </c:pt>
                <c:pt idx="8">
                  <c:v>Ostrava</c:v>
                </c:pt>
                <c:pt idx="9">
                  <c:v>Ústí nad Labem</c:v>
                </c:pt>
                <c:pt idx="10">
                  <c:v>Liberec</c:v>
                </c:pt>
                <c:pt idx="11">
                  <c:v>Pardubice</c:v>
                </c:pt>
                <c:pt idx="12">
                  <c:v>Jihlava</c:v>
                </c:pt>
                <c:pt idx="13">
                  <c:v>Hradec Králové</c:v>
                </c:pt>
              </c:strCache>
            </c:strRef>
          </c:cat>
          <c:val>
            <c:numRef>
              <c:f>List1!$C$2:$C$15</c:f>
              <c:numCache>
                <c:formatCode>0.00</c:formatCode>
                <c:ptCount val="14"/>
                <c:pt idx="0">
                  <c:v>0.73913043478260865</c:v>
                </c:pt>
                <c:pt idx="1">
                  <c:v>0.75</c:v>
                </c:pt>
                <c:pt idx="2">
                  <c:v>0.78947368421052633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5-47DD-A243-2CF0EC60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1959936"/>
        <c:axId val="141961472"/>
      </c:barChart>
      <c:catAx>
        <c:axId val="141959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cs-CZ"/>
          </a:p>
        </c:txPr>
        <c:crossAx val="141961472"/>
        <c:crosses val="autoZero"/>
        <c:auto val="1"/>
        <c:lblAlgn val="ctr"/>
        <c:lblOffset val="100"/>
        <c:tickLblSkip val="1"/>
        <c:noMultiLvlLbl val="0"/>
      </c:catAx>
      <c:valAx>
        <c:axId val="141961472"/>
        <c:scaling>
          <c:orientation val="minMax"/>
          <c:max val="1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41959936"/>
        <c:crosses val="max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i="0" baseline="0" dirty="0" smtClean="0">
                <a:solidFill>
                  <a:schemeClr val="tx1"/>
                </a:solidFill>
                <a:effectLst/>
              </a:rPr>
              <a:t>Úspěšnost testerů s tělesným postižením při plnění cíle (N=84)</a:t>
            </a:r>
            <a:endParaRPr lang="cs-CZ" sz="24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175682793986478"/>
          <c:y val="0.10885698562106719"/>
          <c:w val="0.86352172902840629"/>
          <c:h val="0.74344136676948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List1!$N$5</c:f>
              <c:strCache>
                <c:ptCount val="1"/>
                <c:pt idx="0">
                  <c:v>Sjízdná cesta k cíli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1AAEA17-7F3F-4ED6-89CE-A84629CE3B75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(64 %)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5C2C-47B9-8916-9E1765B40C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4AE6CFA-4188-4054-B704-4D9C7BD7C871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(71 %)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C2C-47B9-8916-9E1765B40C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C0D734E-D52E-4DC2-A08F-CF2E7D1D4332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(86</a:t>
                    </a:r>
                    <a:r>
                      <a:rPr lang="en-US" baseline="0" smtClean="0"/>
                      <a:t>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C2C-47B9-8916-9E1765B40C5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86B4C0D-E086-4954-9C1D-6CB32C2200F8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(71 %)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C2C-47B9-8916-9E1765B40C5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DCC5622-11E4-4A3F-A4E1-EBE9B38EA438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(93 %)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2C-47B9-8916-9E1765B40C5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3ACD587-C7D5-40C5-AC06-7DB52DF95F7B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(93 %)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2C-47B9-8916-9E1765B40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List1!$M$6:$M$11</c:f>
              <c:strCache>
                <c:ptCount val="6"/>
                <c:pt idx="0">
                  <c:v>Soud </c:v>
                </c:pt>
                <c:pt idx="1">
                  <c:v>Magistrát</c:v>
                </c:pt>
                <c:pt idx="2">
                  <c:v>ČSSZ</c:v>
                </c:pt>
                <c:pt idx="3">
                  <c:v>Česká Pošta</c:v>
                </c:pt>
                <c:pt idx="4">
                  <c:v>Nemocnice</c:v>
                </c:pt>
                <c:pt idx="5">
                  <c:v>Úřad práce</c:v>
                </c:pt>
              </c:strCache>
            </c:strRef>
          </c:cat>
          <c:val>
            <c:numRef>
              <c:f>List1!$N$6:$N$11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C-47B9-8916-9E1765B40C55}"/>
            </c:ext>
          </c:extLst>
        </c:ser>
        <c:ser>
          <c:idx val="1"/>
          <c:order val="1"/>
          <c:tx>
            <c:strRef>
              <c:f>List1!$O$5</c:f>
              <c:strCache>
                <c:ptCount val="1"/>
                <c:pt idx="0">
                  <c:v>Částečně sjízdná cesta k cíli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7432384-172E-448D-8314-40E036553105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C2C-47B9-8916-9E1765B40C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C2AD985-8161-4C58-90BC-852646E9C998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2C-47B9-8916-9E1765B40C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AE6B7B2-2D40-4F0D-B042-F6E140E02252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C2C-47B9-8916-9E1765B40C5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9FCD256-F5EB-4031-9C56-AD82F2A90353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(21 %)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C2C-47B9-8916-9E1765B40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List1!$M$6:$M$11</c:f>
              <c:strCache>
                <c:ptCount val="6"/>
                <c:pt idx="0">
                  <c:v>Soud </c:v>
                </c:pt>
                <c:pt idx="1">
                  <c:v>Magistrát</c:v>
                </c:pt>
                <c:pt idx="2">
                  <c:v>ČSSZ</c:v>
                </c:pt>
                <c:pt idx="3">
                  <c:v>Česká Pošta</c:v>
                </c:pt>
                <c:pt idx="4">
                  <c:v>Nemocnice</c:v>
                </c:pt>
                <c:pt idx="5">
                  <c:v>Úřad práce</c:v>
                </c:pt>
              </c:strCache>
            </c:strRef>
          </c:cat>
          <c:val>
            <c:numRef>
              <c:f>List1!$O$6:$O$11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C-47B9-8916-9E1765B40C55}"/>
            </c:ext>
          </c:extLst>
        </c:ser>
        <c:ser>
          <c:idx val="2"/>
          <c:order val="2"/>
          <c:tx>
            <c:strRef>
              <c:f>List1!$P$5</c:f>
              <c:strCache>
                <c:ptCount val="1"/>
                <c:pt idx="0">
                  <c:v>Nesjízdná cesta k cíli</c:v>
                </c:pt>
              </c:strCache>
            </c:strRef>
          </c:tx>
          <c:spPr>
            <a:solidFill>
              <a:srgbClr val="AA054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3BF9256-B73C-4B44-A277-CD51351C307D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(14 %)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C2C-47B9-8916-9E1765B40C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525023E-50F6-411B-BF9D-3626F6F48323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(21 %)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2C-47B9-8916-9E1765B40C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A3AC579-543A-4554-A395-061DBE5D7D57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2C-47B9-8916-9E1765B40C5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61827A3-4A6C-4096-8EAC-8FA3AD7521F5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C2C-47B9-8916-9E1765B40C5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980015F-8F5A-4261-AAC0-2AD76C5DC681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2C-47B9-8916-9E1765B40C5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766544E-11DE-4B52-9029-2E41A5C6DA0D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C2C-47B9-8916-9E1765B40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List1!$M$6:$M$11</c:f>
              <c:strCache>
                <c:ptCount val="6"/>
                <c:pt idx="0">
                  <c:v>Soud </c:v>
                </c:pt>
                <c:pt idx="1">
                  <c:v>Magistrát</c:v>
                </c:pt>
                <c:pt idx="2">
                  <c:v>ČSSZ</c:v>
                </c:pt>
                <c:pt idx="3">
                  <c:v>Česká Pošta</c:v>
                </c:pt>
                <c:pt idx="4">
                  <c:v>Nemocnice</c:v>
                </c:pt>
                <c:pt idx="5">
                  <c:v>Úřad práce</c:v>
                </c:pt>
              </c:strCache>
            </c:strRef>
          </c:cat>
          <c:val>
            <c:numRef>
              <c:f>List1!$P$6:$P$11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2C-47B9-8916-9E1765B40C55}"/>
            </c:ext>
          </c:extLst>
        </c:ser>
        <c:ser>
          <c:idx val="3"/>
          <c:order val="3"/>
          <c:tx>
            <c:strRef>
              <c:f>List1!$Q$5</c:f>
              <c:strCache>
                <c:ptCount val="1"/>
                <c:pt idx="0">
                  <c:v>Tester se nedostal do budovy</c:v>
                </c:pt>
              </c:strCache>
            </c:strRef>
          </c:tx>
          <c:spPr>
            <a:solidFill>
              <a:srgbClr val="FF7D28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EC59E55-D16D-4738-A622-511FF7ADBA9F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(14 %)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C2C-47B9-8916-9E1765B40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List1!$M$6:$M$11</c:f>
              <c:strCache>
                <c:ptCount val="6"/>
                <c:pt idx="0">
                  <c:v>Soud </c:v>
                </c:pt>
                <c:pt idx="1">
                  <c:v>Magistrát</c:v>
                </c:pt>
                <c:pt idx="2">
                  <c:v>ČSSZ</c:v>
                </c:pt>
                <c:pt idx="3">
                  <c:v>Česká Pošta</c:v>
                </c:pt>
                <c:pt idx="4">
                  <c:v>Nemocnice</c:v>
                </c:pt>
                <c:pt idx="5">
                  <c:v>Úřad práce</c:v>
                </c:pt>
              </c:strCache>
            </c:strRef>
          </c:cat>
          <c:val>
            <c:numRef>
              <c:f>List1!$Q$6:$Q$11</c:f>
              <c:numCache>
                <c:formatCode>General</c:formatCode>
                <c:ptCount val="6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2C-47B9-8916-9E1765B40C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3139712"/>
        <c:axId val="493142664"/>
      </c:barChart>
      <c:catAx>
        <c:axId val="49313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142664"/>
        <c:crosses val="autoZero"/>
        <c:auto val="1"/>
        <c:lblAlgn val="ctr"/>
        <c:lblOffset val="100"/>
        <c:noMultiLvlLbl val="0"/>
      </c:catAx>
      <c:valAx>
        <c:axId val="493142664"/>
        <c:scaling>
          <c:orientation val="minMax"/>
          <c:max val="1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13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dirty="0" smtClean="0"/>
            </a:pPr>
            <a:r>
              <a:rPr lang="cs-CZ" dirty="0" smtClean="0"/>
              <a:t>Průměrné skóre přístupnosti všech budov lidem s tělesným postižením (N=84)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180692257217848"/>
          <c:y val="0.15454471113074095"/>
          <c:w val="0.32042208005249345"/>
          <c:h val="0.81082103136074224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AA0546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B41-4352-829D-6A264AA1AFA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B41-4352-829D-6A264AA1AFA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B41-4352-829D-6A264AA1AFA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B41-4352-829D-6A264AA1AFA3}"/>
              </c:ext>
            </c:extLst>
          </c:dPt>
          <c:dLbls>
            <c:dLbl>
              <c:idx val="0"/>
              <c:layout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B41-4352-829D-6A264AA1AF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41-4352-829D-6A264AA1AFA3}"/>
                </c:ext>
              </c:extLst>
            </c:dLbl>
            <c:dLbl>
              <c:idx val="2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41-4352-829D-6A264AA1AFA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List1!$A$1:$A$5</c:f>
              <c:strCache>
                <c:ptCount val="1"/>
                <c:pt idx="0">
                  <c:v>skóre</c:v>
                </c:pt>
              </c:strCache>
            </c:strRef>
          </c:cat>
          <c:val>
            <c:numRef>
              <c:f>List1!$B$1:$B$5</c:f>
              <c:numCache>
                <c:formatCode>General</c:formatCode>
                <c:ptCount val="5"/>
                <c:pt idx="0">
                  <c:v>0.7038365259738314</c:v>
                </c:pt>
                <c:pt idx="1">
                  <c:v>0.2961634740261686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41-4352-829D-6A264AA1A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 smtClean="0">
                <a:effectLst/>
              </a:rPr>
              <a:t>Skóre </a:t>
            </a:r>
            <a:r>
              <a:rPr lang="cs-CZ" sz="2000" b="1" dirty="0" smtClean="0">
                <a:effectLst/>
              </a:rPr>
              <a:t>přístupnosti všech veřejných budov lidem s tělesným postižením dle měst (</a:t>
            </a:r>
            <a:r>
              <a:rPr lang="cs-CZ" sz="2000" b="1" dirty="0" smtClean="0">
                <a:effectLst/>
              </a:rPr>
              <a:t>N=84</a:t>
            </a:r>
            <a:r>
              <a:rPr lang="cs-CZ" sz="2000" b="1" dirty="0" smtClean="0">
                <a:effectLst/>
              </a:rPr>
              <a:t>)</a:t>
            </a:r>
            <a:endParaRPr lang="cs-CZ" sz="2000" dirty="0" smtClean="0">
              <a:effectLst/>
            </a:endParaRPr>
          </a:p>
        </c:rich>
      </c:tx>
      <c:layout>
        <c:manualLayout>
          <c:xMode val="edge"/>
          <c:yMode val="edge"/>
          <c:x val="0.12247654199475065"/>
          <c:y val="1.28275390901578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67625126288949"/>
          <c:y val="9.1704379968272548E-2"/>
          <c:w val="0.75828706747705421"/>
          <c:h val="0.893045191117201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skóre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Plzeň</c:v>
                </c:pt>
                <c:pt idx="1">
                  <c:v>Brno</c:v>
                </c:pt>
                <c:pt idx="2">
                  <c:v>Ostrava</c:v>
                </c:pt>
                <c:pt idx="3">
                  <c:v>Zlín</c:v>
                </c:pt>
                <c:pt idx="4">
                  <c:v>Karlovy Vary</c:v>
                </c:pt>
                <c:pt idx="5">
                  <c:v>České Budějovice</c:v>
                </c:pt>
                <c:pt idx="6">
                  <c:v>Hradec Králové</c:v>
                </c:pt>
                <c:pt idx="7">
                  <c:v>Liberec</c:v>
                </c:pt>
                <c:pt idx="8">
                  <c:v>Ústí nad Labem</c:v>
                </c:pt>
                <c:pt idx="9">
                  <c:v>Jihlava</c:v>
                </c:pt>
                <c:pt idx="10">
                  <c:v>Pardubice</c:v>
                </c:pt>
                <c:pt idx="11">
                  <c:v>Olomouc</c:v>
                </c:pt>
                <c:pt idx="12">
                  <c:v>Příbram</c:v>
                </c:pt>
                <c:pt idx="13">
                  <c:v>Praha</c:v>
                </c:pt>
              </c:strCache>
            </c:strRef>
          </c:cat>
          <c:val>
            <c:numRef>
              <c:f>List1!$B$2:$B$15</c:f>
              <c:numCache>
                <c:formatCode>0.00</c:formatCode>
                <c:ptCount val="14"/>
                <c:pt idx="0">
                  <c:v>0.87</c:v>
                </c:pt>
                <c:pt idx="1">
                  <c:v>0.79</c:v>
                </c:pt>
                <c:pt idx="2">
                  <c:v>0.78</c:v>
                </c:pt>
                <c:pt idx="3">
                  <c:v>0.77</c:v>
                </c:pt>
                <c:pt idx="4">
                  <c:v>0.75</c:v>
                </c:pt>
                <c:pt idx="5">
                  <c:v>0.73</c:v>
                </c:pt>
                <c:pt idx="6">
                  <c:v>0.7</c:v>
                </c:pt>
                <c:pt idx="7">
                  <c:v>0.69</c:v>
                </c:pt>
                <c:pt idx="8">
                  <c:v>0.67</c:v>
                </c:pt>
                <c:pt idx="9">
                  <c:v>0.66</c:v>
                </c:pt>
                <c:pt idx="10">
                  <c:v>0.63</c:v>
                </c:pt>
                <c:pt idx="11">
                  <c:v>0.61</c:v>
                </c:pt>
                <c:pt idx="12">
                  <c:v>0.6</c:v>
                </c:pt>
                <c:pt idx="1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8-4873-B8DE-ADF720F214C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</c:strCache>
            </c:strRef>
          </c:tx>
          <c:spPr>
            <a:solidFill>
              <a:srgbClr val="AA0546"/>
            </a:solidFill>
            <a:ln w="19050">
              <a:solidFill>
                <a:schemeClr val="bg1"/>
              </a:solidFill>
            </a:ln>
          </c:spPr>
          <c:invertIfNegative val="0"/>
          <c:cat>
            <c:strRef>
              <c:f>List1!$A$2:$A$15</c:f>
              <c:strCache>
                <c:ptCount val="14"/>
                <c:pt idx="0">
                  <c:v>Plzeň</c:v>
                </c:pt>
                <c:pt idx="1">
                  <c:v>Brno</c:v>
                </c:pt>
                <c:pt idx="2">
                  <c:v>Ostrava</c:v>
                </c:pt>
                <c:pt idx="3">
                  <c:v>Zlín</c:v>
                </c:pt>
                <c:pt idx="4">
                  <c:v>Karlovy Vary</c:v>
                </c:pt>
                <c:pt idx="5">
                  <c:v>České Budějovice</c:v>
                </c:pt>
                <c:pt idx="6">
                  <c:v>Hradec Králové</c:v>
                </c:pt>
                <c:pt idx="7">
                  <c:v>Liberec</c:v>
                </c:pt>
                <c:pt idx="8">
                  <c:v>Ústí nad Labem</c:v>
                </c:pt>
                <c:pt idx="9">
                  <c:v>Jihlava</c:v>
                </c:pt>
                <c:pt idx="10">
                  <c:v>Pardubice</c:v>
                </c:pt>
                <c:pt idx="11">
                  <c:v>Olomouc</c:v>
                </c:pt>
                <c:pt idx="12">
                  <c:v>Příbram</c:v>
                </c:pt>
                <c:pt idx="13">
                  <c:v>Praha</c:v>
                </c:pt>
              </c:strCache>
            </c:strRef>
          </c:cat>
          <c:val>
            <c:numRef>
              <c:f>List1!$C$2:$C$15</c:f>
              <c:numCache>
                <c:formatCode>0.00</c:formatCode>
                <c:ptCount val="14"/>
                <c:pt idx="0">
                  <c:v>0.13</c:v>
                </c:pt>
                <c:pt idx="1">
                  <c:v>0.20999999999999996</c:v>
                </c:pt>
                <c:pt idx="2">
                  <c:v>0.21999999999999997</c:v>
                </c:pt>
                <c:pt idx="3">
                  <c:v>0.22999999999999998</c:v>
                </c:pt>
                <c:pt idx="4">
                  <c:v>0.25</c:v>
                </c:pt>
                <c:pt idx="5">
                  <c:v>0.27</c:v>
                </c:pt>
                <c:pt idx="6">
                  <c:v>0.30000000000000004</c:v>
                </c:pt>
                <c:pt idx="7">
                  <c:v>0.31000000000000005</c:v>
                </c:pt>
                <c:pt idx="8">
                  <c:v>0.32999999999999996</c:v>
                </c:pt>
                <c:pt idx="9">
                  <c:v>0.33999999999999997</c:v>
                </c:pt>
                <c:pt idx="10">
                  <c:v>0.37</c:v>
                </c:pt>
                <c:pt idx="11">
                  <c:v>0.39</c:v>
                </c:pt>
                <c:pt idx="12">
                  <c:v>0.4</c:v>
                </c:pt>
                <c:pt idx="13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8-4873-B8DE-ADF720F21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1959936"/>
        <c:axId val="141961472"/>
      </c:barChart>
      <c:catAx>
        <c:axId val="141959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cs-CZ"/>
          </a:p>
        </c:txPr>
        <c:crossAx val="141961472"/>
        <c:crosses val="autoZero"/>
        <c:auto val="1"/>
        <c:lblAlgn val="ctr"/>
        <c:lblOffset val="100"/>
        <c:tickLblSkip val="1"/>
        <c:noMultiLvlLbl val="0"/>
      </c:catAx>
      <c:valAx>
        <c:axId val="141961472"/>
        <c:scaling>
          <c:orientation val="minMax"/>
          <c:max val="1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41959936"/>
        <c:crosses val="max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cs-CZ" sz="2400" dirty="0" smtClean="0">
                <a:effectLst/>
              </a:rPr>
              <a:t>Skóre přístupnosti nemocnice lidem s tělesným postižením dle měst (N=14)</a:t>
            </a:r>
            <a:endParaRPr lang="cs-CZ" sz="24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367625126288949"/>
          <c:y val="0.10782460449324568"/>
          <c:w val="0.75828706747705421"/>
          <c:h val="0.876925136651496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skóre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Plzeň</c:v>
                </c:pt>
                <c:pt idx="1">
                  <c:v>Ostrava</c:v>
                </c:pt>
                <c:pt idx="2">
                  <c:v>Karlovy Vary</c:v>
                </c:pt>
                <c:pt idx="3">
                  <c:v>Zlín</c:v>
                </c:pt>
                <c:pt idx="4">
                  <c:v>Brno</c:v>
                </c:pt>
                <c:pt idx="5">
                  <c:v>Hradec Králové</c:v>
                </c:pt>
                <c:pt idx="6">
                  <c:v>Příbram</c:v>
                </c:pt>
                <c:pt idx="7">
                  <c:v>České Budějovice</c:v>
                </c:pt>
                <c:pt idx="8">
                  <c:v>Liberec</c:v>
                </c:pt>
                <c:pt idx="9">
                  <c:v>Pardubice</c:v>
                </c:pt>
                <c:pt idx="10">
                  <c:v>Praha</c:v>
                </c:pt>
                <c:pt idx="11">
                  <c:v>Jihlava</c:v>
                </c:pt>
                <c:pt idx="12">
                  <c:v>Ústí nad Labem</c:v>
                </c:pt>
                <c:pt idx="13">
                  <c:v>Olomouc</c:v>
                </c:pt>
              </c:strCache>
            </c:strRef>
          </c:cat>
          <c:val>
            <c:numRef>
              <c:f>List1!$B$2:$B$15</c:f>
              <c:numCache>
                <c:formatCode>0.00</c:formatCode>
                <c:ptCount val="14"/>
                <c:pt idx="0">
                  <c:v>0.97435897435897434</c:v>
                </c:pt>
                <c:pt idx="1">
                  <c:v>0.94871794871794868</c:v>
                </c:pt>
                <c:pt idx="2">
                  <c:v>0.89743589743589747</c:v>
                </c:pt>
                <c:pt idx="3">
                  <c:v>0.88235294117647056</c:v>
                </c:pt>
                <c:pt idx="4">
                  <c:v>0.87878787878787878</c:v>
                </c:pt>
                <c:pt idx="5">
                  <c:v>0.85897435897435892</c:v>
                </c:pt>
                <c:pt idx="6">
                  <c:v>0.83333333333333337</c:v>
                </c:pt>
                <c:pt idx="7">
                  <c:v>0.83333333333333337</c:v>
                </c:pt>
                <c:pt idx="8">
                  <c:v>0.7567567567567568</c:v>
                </c:pt>
                <c:pt idx="9">
                  <c:v>0.75641025641025639</c:v>
                </c:pt>
                <c:pt idx="10">
                  <c:v>0.72093023255813948</c:v>
                </c:pt>
                <c:pt idx="11">
                  <c:v>0.66249999999999998</c:v>
                </c:pt>
                <c:pt idx="12">
                  <c:v>0.65909090909090906</c:v>
                </c:pt>
                <c:pt idx="13">
                  <c:v>0.65151515151515149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C-4909-8A36-E6B742E90A7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</c:strCache>
            </c:strRef>
          </c:tx>
          <c:spPr>
            <a:solidFill>
              <a:srgbClr val="AA0546"/>
            </a:solidFill>
            <a:ln w="19050">
              <a:solidFill>
                <a:schemeClr val="bg1"/>
              </a:solidFill>
            </a:ln>
          </c:spPr>
          <c:invertIfNegative val="0"/>
          <c:cat>
            <c:strRef>
              <c:f>List1!$A$2:$A$15</c:f>
              <c:strCache>
                <c:ptCount val="14"/>
                <c:pt idx="0">
                  <c:v>Plzeň</c:v>
                </c:pt>
                <c:pt idx="1">
                  <c:v>Ostrava</c:v>
                </c:pt>
                <c:pt idx="2">
                  <c:v>Karlovy Vary</c:v>
                </c:pt>
                <c:pt idx="3">
                  <c:v>Zlín</c:v>
                </c:pt>
                <c:pt idx="4">
                  <c:v>Brno</c:v>
                </c:pt>
                <c:pt idx="5">
                  <c:v>Hradec Králové</c:v>
                </c:pt>
                <c:pt idx="6">
                  <c:v>Příbram</c:v>
                </c:pt>
                <c:pt idx="7">
                  <c:v>České Budějovice</c:v>
                </c:pt>
                <c:pt idx="8">
                  <c:v>Liberec</c:v>
                </c:pt>
                <c:pt idx="9">
                  <c:v>Pardubice</c:v>
                </c:pt>
                <c:pt idx="10">
                  <c:v>Praha</c:v>
                </c:pt>
                <c:pt idx="11">
                  <c:v>Jihlava</c:v>
                </c:pt>
                <c:pt idx="12">
                  <c:v>Ústí nad Labem</c:v>
                </c:pt>
                <c:pt idx="13">
                  <c:v>Olomouc</c:v>
                </c:pt>
              </c:strCache>
            </c:strRef>
          </c:cat>
          <c:val>
            <c:numRef>
              <c:f>List1!$C$2:$C$15</c:f>
              <c:numCache>
                <c:formatCode>0.00</c:formatCode>
                <c:ptCount val="14"/>
                <c:pt idx="0">
                  <c:v>2.5641025641025661E-2</c:v>
                </c:pt>
                <c:pt idx="1">
                  <c:v>5.1282051282051322E-2</c:v>
                </c:pt>
                <c:pt idx="2">
                  <c:v>0.10256410256410253</c:v>
                </c:pt>
                <c:pt idx="3">
                  <c:v>0.11764705882352944</c:v>
                </c:pt>
                <c:pt idx="4">
                  <c:v>0.12121212121212122</c:v>
                </c:pt>
                <c:pt idx="5">
                  <c:v>0.14102564102564108</c:v>
                </c:pt>
                <c:pt idx="6">
                  <c:v>0.16666666666666663</c:v>
                </c:pt>
                <c:pt idx="7">
                  <c:v>0.16666666666666663</c:v>
                </c:pt>
                <c:pt idx="8">
                  <c:v>0.2432432432432432</c:v>
                </c:pt>
                <c:pt idx="9">
                  <c:v>0.24358974358974361</c:v>
                </c:pt>
                <c:pt idx="10">
                  <c:v>0.27906976744186052</c:v>
                </c:pt>
                <c:pt idx="11">
                  <c:v>0.33750000000000002</c:v>
                </c:pt>
                <c:pt idx="12">
                  <c:v>0.34090909090909094</c:v>
                </c:pt>
                <c:pt idx="13">
                  <c:v>0.34848484848484851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C-4909-8A36-E6B742E90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2935256"/>
        <c:axId val="442937608"/>
      </c:barChart>
      <c:catAx>
        <c:axId val="442935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cs-CZ"/>
          </a:p>
        </c:txPr>
        <c:crossAx val="442937608"/>
        <c:crosses val="autoZero"/>
        <c:auto val="1"/>
        <c:lblAlgn val="ctr"/>
        <c:lblOffset val="100"/>
        <c:tickLblSkip val="1"/>
        <c:noMultiLvlLbl val="0"/>
      </c:catAx>
      <c:valAx>
        <c:axId val="442937608"/>
        <c:scaling>
          <c:orientation val="minMax"/>
          <c:max val="1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442935256"/>
        <c:crosses val="max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i="0" baseline="0" dirty="0" smtClean="0">
                <a:effectLst/>
              </a:rPr>
              <a:t>Úspěšnost testerů se zrakovým postižením při plnění cíle (N=84)</a:t>
            </a:r>
            <a:endParaRPr lang="cs-CZ" sz="2400" dirty="0">
              <a:effectLst/>
            </a:endParaRPr>
          </a:p>
        </c:rich>
      </c:tx>
      <c:layout>
        <c:manualLayout>
          <c:xMode val="edge"/>
          <c:yMode val="edge"/>
          <c:x val="0.19408386210837433"/>
          <c:y val="2.4285335481831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List1!$V$5</c:f>
              <c:strCache>
                <c:ptCount val="1"/>
                <c:pt idx="0">
                  <c:v>Splnili cíl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01D3296-17BC-4E13-A436-80B0C3E9913C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(21 %)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6C3B-42F6-B99F-7296B209A4C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FD669F5-9B9C-407B-B0A7-FF5BA2BF4176}" type="VALUE">
                      <a:rPr lang="en-US" smtClean="0"/>
                      <a:pPr/>
                      <a:t>[HODNOTA]</a:t>
                    </a:fld>
                    <a:r>
                      <a:rPr lang="en-US" baseline="0" smtClean="0"/>
                      <a:t> (36 %)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C3B-42F6-B99F-7296B209A4C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29E21E5-6D1A-439B-BE3A-05DD508692C3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(36 %)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C3B-42F6-B99F-7296B209A4C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8E22D5B-439F-48A8-A611-FDD44CD5F25C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(43</a:t>
                    </a:r>
                    <a:r>
                      <a:rPr lang="en-US" baseline="0" smtClean="0"/>
                      <a:t>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C3B-42F6-B99F-7296B209A4C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F39B84C-04DC-4C8C-A321-E9EBDE3A8791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(50</a:t>
                    </a:r>
                    <a:r>
                      <a:rPr lang="en-US" baseline="0" smtClean="0"/>
                      <a:t>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3B-42F6-B99F-7296B209A4C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F90BB68-5D28-4F3E-AC49-598F54E2BF08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(71 %)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3B-42F6-B99F-7296B209A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List1!$U$6:$U$11</c:f>
              <c:strCache>
                <c:ptCount val="6"/>
                <c:pt idx="0">
                  <c:v>ČSSZ</c:v>
                </c:pt>
                <c:pt idx="1">
                  <c:v>Nemocnice</c:v>
                </c:pt>
                <c:pt idx="2">
                  <c:v>Soud </c:v>
                </c:pt>
                <c:pt idx="3">
                  <c:v>Úřad práce</c:v>
                </c:pt>
                <c:pt idx="4">
                  <c:v>Magistrát</c:v>
                </c:pt>
                <c:pt idx="5">
                  <c:v>Česká Pošta</c:v>
                </c:pt>
              </c:strCache>
            </c:strRef>
          </c:cat>
          <c:val>
            <c:numRef>
              <c:f>List1!$V$6:$V$11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B-42F6-B99F-7296B209A4CE}"/>
            </c:ext>
          </c:extLst>
        </c:ser>
        <c:ser>
          <c:idx val="1"/>
          <c:order val="1"/>
          <c:tx>
            <c:strRef>
              <c:f>List1!$W$5</c:f>
              <c:strCache>
                <c:ptCount val="1"/>
                <c:pt idx="0">
                  <c:v>Splnili cíl částečně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fld id="{0DFA3F29-F21D-46D4-A2DE-B26E6A1EA245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C3B-42F6-B99F-7296B209A4C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7C451A3-F288-4F1C-8397-FFF83F1C60D9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</a:t>
                    </a:r>
                    <a:r>
                      <a:rPr lang="en-US" baseline="0" smtClean="0"/>
                      <a:t>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3B-42F6-B99F-7296B209A4C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D64F2B9-8994-4930-9244-6C3F46831A77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3B-42F6-B99F-7296B209A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List1!$U$6:$U$11</c:f>
              <c:strCache>
                <c:ptCount val="6"/>
                <c:pt idx="0">
                  <c:v>ČSSZ</c:v>
                </c:pt>
                <c:pt idx="1">
                  <c:v>Nemocnice</c:v>
                </c:pt>
                <c:pt idx="2">
                  <c:v>Soud </c:v>
                </c:pt>
                <c:pt idx="3">
                  <c:v>Úřad práce</c:v>
                </c:pt>
                <c:pt idx="4">
                  <c:v>Magistrát</c:v>
                </c:pt>
                <c:pt idx="5">
                  <c:v>Česká Pošta</c:v>
                </c:pt>
              </c:strCache>
            </c:strRef>
          </c:cat>
          <c:val>
            <c:numRef>
              <c:f>List1!$W$6:$W$11</c:f>
              <c:numCache>
                <c:formatCode>General</c:formatCode>
                <c:ptCount val="6"/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B-42F6-B99F-7296B209A4CE}"/>
            </c:ext>
          </c:extLst>
        </c:ser>
        <c:ser>
          <c:idx val="2"/>
          <c:order val="2"/>
          <c:tx>
            <c:strRef>
              <c:f>List1!$X$5</c:f>
              <c:strCache>
                <c:ptCount val="1"/>
                <c:pt idx="0">
                  <c:v>Nesplnili cíl</c:v>
                </c:pt>
              </c:strCache>
            </c:strRef>
          </c:tx>
          <c:spPr>
            <a:solidFill>
              <a:srgbClr val="AA054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5957EC5-FF37-4459-9866-2C7063C80F59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(79 %)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C3B-42F6-B99F-7296B209A4C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6174850-3F1D-43D5-9ADA-4F759E7A672C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(64</a:t>
                    </a:r>
                    <a:r>
                      <a:rPr lang="en-US" baseline="0" smtClean="0"/>
                      <a:t>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C3B-42F6-B99F-7296B209A4C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0424D2C-D584-437B-AB86-3F59AA79783D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(57 %)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C3B-42F6-B99F-7296B209A4C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96CA007-FF9C-4265-A8BA-045814DB3FD1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(50 %)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C3B-42F6-B99F-7296B209A4C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AFFA05B-501F-4D3C-A4DC-F6A25FA25F58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(43 %)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3B-42F6-B99F-7296B209A4C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ABDE587-A971-4D80-9326-66BB022A318E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 (29 %)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3B-42F6-B99F-7296B209A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List1!$U$6:$U$11</c:f>
              <c:strCache>
                <c:ptCount val="6"/>
                <c:pt idx="0">
                  <c:v>ČSSZ</c:v>
                </c:pt>
                <c:pt idx="1">
                  <c:v>Nemocnice</c:v>
                </c:pt>
                <c:pt idx="2">
                  <c:v>Soud </c:v>
                </c:pt>
                <c:pt idx="3">
                  <c:v>Úřad práce</c:v>
                </c:pt>
                <c:pt idx="4">
                  <c:v>Magistrát</c:v>
                </c:pt>
                <c:pt idx="5">
                  <c:v>Česká Pošta</c:v>
                </c:pt>
              </c:strCache>
            </c:strRef>
          </c:cat>
          <c:val>
            <c:numRef>
              <c:f>List1!$X$6:$X$11</c:f>
              <c:numCache>
                <c:formatCode>General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B-42F6-B99F-7296B209A4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3180712"/>
        <c:axId val="493184320"/>
      </c:barChart>
      <c:catAx>
        <c:axId val="493180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184320"/>
        <c:crosses val="autoZero"/>
        <c:auto val="1"/>
        <c:lblAlgn val="ctr"/>
        <c:lblOffset val="100"/>
        <c:noMultiLvlLbl val="0"/>
      </c:catAx>
      <c:valAx>
        <c:axId val="493184320"/>
        <c:scaling>
          <c:orientation val="minMax"/>
          <c:max val="1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18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58995" y="974885"/>
            <a:ext cx="12250995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58993" y="5202238"/>
            <a:ext cx="8421329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461" y="486698"/>
            <a:ext cx="2855764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12192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8995" y="2906971"/>
            <a:ext cx="6048000" cy="2232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0352" y="2910237"/>
            <a:ext cx="6111691" cy="2232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0526" y="5200190"/>
            <a:ext cx="423151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9" y="208796"/>
            <a:ext cx="384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žlutozele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157" y="4596064"/>
            <a:ext cx="11369843" cy="1648325"/>
          </a:xfrm>
          <a:solidFill>
            <a:srgbClr val="AFC32D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51641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10593855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E8332A-7D81-4DEE-9F0A-050078843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15CA259-9812-4F08-BE27-7D5C792A1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6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0D37B24-8513-4DF2-829F-52D2DB549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3A413CC-4125-4500-AA3C-239A0CD794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E9DD0A07-CDB1-4CF0-9575-2E760478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10593855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2898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8543497" y="1678634"/>
            <a:ext cx="2880000" cy="2160000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3497" y="1701770"/>
            <a:ext cx="288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7486935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001974"/>
            <a:ext cx="10593857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95" y="1757281"/>
            <a:ext cx="432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2285" y="3451884"/>
            <a:ext cx="432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9A75678-42C4-4821-83A8-6262B9070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0DF7F05-85C4-4616-A980-382BAE4D0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8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8543497" y="1678634"/>
            <a:ext cx="2880000" cy="2160000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3497" y="1701770"/>
            <a:ext cx="288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7486935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001974"/>
            <a:ext cx="10593857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95" y="1757281"/>
            <a:ext cx="432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2285" y="3451884"/>
            <a:ext cx="432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A71C6A0-F45B-4583-A8FB-5333169336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DF71312-40BF-4F21-B83B-3EED00EC6D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8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5"/>
            <a:ext cx="4753752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4848" y="5845249"/>
            <a:ext cx="5627208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03901" y="1677988"/>
            <a:ext cx="5628217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37D096-E9E1-4CA5-9D9E-80D338E1D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D8ABCB9-C400-46BD-8368-082DCA4448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3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9921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0289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55105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834" y="4313239"/>
            <a:ext cx="3407833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106" y="4312635"/>
            <a:ext cx="3407833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0457" y="4312634"/>
            <a:ext cx="3407833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4264119" y="4312633"/>
            <a:ext cx="0" cy="1836000"/>
          </a:xfrm>
          <a:prstGeom prst="line">
            <a:avLst/>
          </a:prstGeom>
          <a:ln w="12700">
            <a:solidFill>
              <a:srgbClr val="AFC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7861105" y="4344804"/>
            <a:ext cx="0" cy="1836000"/>
          </a:xfrm>
          <a:prstGeom prst="line">
            <a:avLst/>
          </a:prstGeom>
          <a:ln w="12700">
            <a:solidFill>
              <a:srgbClr val="AFC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A1117D55-52B3-4FC8-A9E1-8269B2B37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9D9DF31-26CD-48C6-BB93-C42734C42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59885" y="1684338"/>
            <a:ext cx="10672233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8362811-00FF-4A34-A5D5-FAAA3F29A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ED9B15E-7A2F-4879-8879-AF0002868C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35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AFC32D"/>
          </a:solidFill>
          <a:ln>
            <a:solidFill>
              <a:srgbClr val="A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753852" y="1744663"/>
            <a:ext cx="7678265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885" y="5690937"/>
            <a:ext cx="10672233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969F98E-4017-499E-A0CF-05FFE0FE3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40249A-66A1-4EC5-963A-036A83192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10593855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398026"/>
            <a:ext cx="12191913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398026"/>
            <a:ext cx="12191913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4884FE2-6E48-41EB-8D8C-4472E3D6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10593855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8543497" y="1678634"/>
            <a:ext cx="288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3497" y="1701770"/>
            <a:ext cx="288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7486935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001974"/>
            <a:ext cx="10593857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95" y="1757281"/>
            <a:ext cx="432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2285" y="3451884"/>
            <a:ext cx="432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398026"/>
            <a:ext cx="12191913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8543497" y="1678634"/>
            <a:ext cx="288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3497" y="1701770"/>
            <a:ext cx="288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7486935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001974"/>
            <a:ext cx="10593857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95" y="1757281"/>
            <a:ext cx="432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2285" y="3451884"/>
            <a:ext cx="432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398026"/>
            <a:ext cx="12191913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5"/>
            <a:ext cx="4753752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4848" y="5845249"/>
            <a:ext cx="5627208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03901" y="1677988"/>
            <a:ext cx="5628217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398026"/>
            <a:ext cx="12191913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9921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0289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55105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834" y="4313239"/>
            <a:ext cx="3407833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106" y="4312635"/>
            <a:ext cx="3407833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0457" y="4312634"/>
            <a:ext cx="3407833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426411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7861105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398026"/>
            <a:ext cx="12191913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59885" y="1684338"/>
            <a:ext cx="10672233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398026"/>
            <a:ext cx="12191913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753852" y="1744663"/>
            <a:ext cx="7678265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 smtClean="0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885" y="5690937"/>
            <a:ext cx="10672233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398026"/>
            <a:ext cx="12191913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333" y="1774210"/>
            <a:ext cx="10889777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908" y="6479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40943" y="6354387"/>
            <a:ext cx="12276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3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333" y="1774210"/>
            <a:ext cx="10889777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908" y="6479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40943" y="6354387"/>
            <a:ext cx="12276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3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3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29154-D157-4F9F-AE4C-C3C312A5E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995" y="974885"/>
            <a:ext cx="12250995" cy="1868819"/>
          </a:xfrm>
        </p:spPr>
        <p:txBody>
          <a:bodyPr/>
          <a:lstStyle/>
          <a:p>
            <a:r>
              <a:rPr lang="cs-CZ" dirty="0"/>
              <a:t>Přístupnost veřejných budov a služeb lidem s </a:t>
            </a:r>
            <a:r>
              <a:rPr lang="cs-CZ" dirty="0" smtClean="0"/>
              <a:t>postižením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7DB6C-1ACF-4013-A9E4-BF7E72D9E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Výzkum veřejného ochránce práv 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FF1EB3C-17A2-477F-B6CA-C4DBEFC22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2023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0" y="0"/>
            <a:ext cx="9144000" cy="1138844"/>
            <a:chOff x="0" y="0"/>
            <a:chExt cx="9144000" cy="1138844"/>
          </a:xfrm>
        </p:grpSpPr>
        <p:sp>
          <p:nvSpPr>
            <p:cNvPr id="10" name="Obdélník 9"/>
            <p:cNvSpPr/>
            <p:nvPr/>
          </p:nvSpPr>
          <p:spPr>
            <a:xfrm>
              <a:off x="0" y="0"/>
              <a:ext cx="9144000" cy="1138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00" y="298800"/>
              <a:ext cx="712697" cy="799200"/>
            </a:xfrm>
            <a:prstGeom prst="rect">
              <a:avLst/>
            </a:prstGeom>
          </p:spPr>
        </p:pic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45" y="298800"/>
            <a:ext cx="2287694" cy="570096"/>
          </a:xfrm>
          <a:prstGeom prst="rect">
            <a:avLst/>
          </a:prstGeom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6" b="22326"/>
          <a:stretch>
            <a:fillRect/>
          </a:stretch>
        </p:blipFill>
        <p:spPr/>
      </p:pic>
      <p:pic>
        <p:nvPicPr>
          <p:cNvPr id="32" name="Zástupný symbol pro obrázek 3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8" b="22508"/>
          <a:stretch>
            <a:fillRect/>
          </a:stretch>
        </p:blipFill>
        <p:spPr/>
      </p:pic>
      <p:sp>
        <p:nvSpPr>
          <p:cNvPr id="33" name="Obdélník 32"/>
          <p:cNvSpPr/>
          <p:nvPr/>
        </p:nvSpPr>
        <p:spPr>
          <a:xfrm>
            <a:off x="9599510" y="1739514"/>
            <a:ext cx="323339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Mgr. Nicole Fryčová</a:t>
            </a:r>
          </a:p>
          <a:p>
            <a:r>
              <a:rPr lang="cs-CZ" b="1" dirty="0">
                <a:solidFill>
                  <a:schemeClr val="tx1"/>
                </a:solidFill>
              </a:rPr>
              <a:t>Mgr. Jakub Konečný</a:t>
            </a:r>
          </a:p>
        </p:txBody>
      </p:sp>
    </p:spTree>
    <p:extLst>
      <p:ext uri="{BB962C8B-B14F-4D97-AF65-F5344CB8AC3E}">
        <p14:creationId xmlns:p14="http://schemas.microsoft.com/office/powerpoint/2010/main" val="1834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3" y="1678676"/>
            <a:ext cx="10840403" cy="4439706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TESTEŘI</a:t>
            </a:r>
          </a:p>
          <a:p>
            <a:endParaRPr lang="cs-CZ" sz="28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Lidé se sluchovým postižením</a:t>
            </a:r>
            <a:r>
              <a:rPr lang="cs-CZ" dirty="0" smtClean="0"/>
              <a:t> - </a:t>
            </a:r>
            <a:r>
              <a:rPr lang="cs-CZ" dirty="0" err="1" smtClean="0"/>
              <a:t>prelingválně</a:t>
            </a:r>
            <a:r>
              <a:rPr lang="cs-CZ" dirty="0" smtClean="0"/>
              <a:t> neslyšící (tedy, že se </a:t>
            </a:r>
            <a:r>
              <a:rPr lang="cs-CZ" dirty="0"/>
              <a:t>jako neslyšící </a:t>
            </a:r>
            <a:r>
              <a:rPr lang="cs-CZ" dirty="0" smtClean="0"/>
              <a:t>narodili </a:t>
            </a:r>
            <a:r>
              <a:rPr lang="cs-CZ" dirty="0"/>
              <a:t>anebo došlo ke ztrátě sluchu </a:t>
            </a:r>
            <a:r>
              <a:rPr lang="cs-CZ" dirty="0" smtClean="0"/>
              <a:t>v </a:t>
            </a:r>
            <a:r>
              <a:rPr lang="cs-CZ" dirty="0"/>
              <a:t>útlém </a:t>
            </a:r>
            <a:r>
              <a:rPr lang="cs-CZ" dirty="0" smtClean="0"/>
              <a:t>věku. </a:t>
            </a:r>
            <a:r>
              <a:rPr lang="cs-CZ" dirty="0"/>
              <a:t>Testeři měli komunikovat českým znakovým jazykem a zároveň rozumět česky psanému textu.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Lidé </a:t>
            </a:r>
            <a:r>
              <a:rPr lang="cs-CZ" b="1" dirty="0" smtClean="0"/>
              <a:t>s </a:t>
            </a:r>
            <a:r>
              <a:rPr lang="cs-CZ" b="1" dirty="0" smtClean="0"/>
              <a:t>tělesným postižením</a:t>
            </a:r>
            <a:r>
              <a:rPr lang="cs-CZ" dirty="0" smtClean="0"/>
              <a:t>, </a:t>
            </a:r>
            <a:r>
              <a:rPr lang="cs-CZ" dirty="0"/>
              <a:t>kteří se pohybují na mechanickém </a:t>
            </a:r>
            <a:r>
              <a:rPr lang="cs-CZ" dirty="0" smtClean="0"/>
              <a:t>vozíku - </a:t>
            </a:r>
            <a:r>
              <a:rPr lang="cs-CZ" dirty="0"/>
              <a:t>lidé s postižením </a:t>
            </a:r>
            <a:r>
              <a:rPr lang="cs-CZ" dirty="0" smtClean="0"/>
              <a:t>nohou, </a:t>
            </a:r>
            <a:r>
              <a:rPr lang="cs-CZ" dirty="0"/>
              <a:t>kteří ale </a:t>
            </a:r>
            <a:r>
              <a:rPr lang="cs-CZ" dirty="0" smtClean="0"/>
              <a:t>mají </a:t>
            </a:r>
            <a:r>
              <a:rPr lang="cs-CZ" dirty="0"/>
              <a:t>pohyblivé ruce a mohou </a:t>
            </a:r>
            <a:r>
              <a:rPr lang="cs-CZ" dirty="0" smtClean="0"/>
              <a:t>se </a:t>
            </a:r>
            <a:r>
              <a:rPr lang="cs-CZ" dirty="0"/>
              <a:t>pohybovat na </a:t>
            </a:r>
            <a:r>
              <a:rPr lang="cs-CZ" dirty="0" smtClean="0"/>
              <a:t>vozíku </a:t>
            </a:r>
            <a:r>
              <a:rPr lang="cs-CZ" dirty="0"/>
              <a:t>bez pomoci </a:t>
            </a:r>
            <a:r>
              <a:rPr lang="en-US" dirty="0"/>
              <a:t> 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Lidé </a:t>
            </a:r>
            <a:r>
              <a:rPr lang="cs-CZ" b="1" dirty="0"/>
              <a:t>se </a:t>
            </a:r>
            <a:r>
              <a:rPr lang="cs-CZ" b="1" dirty="0" smtClean="0"/>
              <a:t>zrakovým postižením</a:t>
            </a:r>
            <a:r>
              <a:rPr lang="cs-CZ" dirty="0" smtClean="0"/>
              <a:t>, </a:t>
            </a:r>
            <a:r>
              <a:rPr lang="cs-CZ" dirty="0"/>
              <a:t>kteří se pohybují s orientační bílou holí, nejsou ale zcela nevidomí, mají zbytky zraku a jsou tak alespoň v malé míře schopni vnímat zrakem své okolí. Není pro ně ale možné přečíst texty v běžné velikosti písma bez speciálních pomůcek.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4" y="1678676"/>
            <a:ext cx="4911372" cy="443970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TESTOVANÉ BUDOVY A SLUŽBY</a:t>
            </a:r>
          </a:p>
          <a:p>
            <a:endParaRPr lang="cs-CZ" sz="28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Magistrát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Česká pošta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Nemocnice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Správa sociálního zabezpečení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Soud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Úřad práce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MHD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281948" y="2330072"/>
            <a:ext cx="4680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12 krajských měst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Příbram (Středočeský kraj)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Praha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14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F857CD-05A8-48F7-88A7-40B4D478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F64FCF6-229C-4EC1-96DF-DFC4E33C80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Zástupný symbol pro tabulku 7">
            <a:extLst>
              <a:ext uri="{FF2B5EF4-FFF2-40B4-BE49-F238E27FC236}">
                <a16:creationId xmlns:a16="http://schemas.microsoft.com/office/drawing/2014/main" id="{1DCAB2F2-A6DE-4D8D-B436-B3BCE687AE4E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57645251"/>
              </p:ext>
            </p:extLst>
          </p:nvPr>
        </p:nvGraphicFramePr>
        <p:xfrm>
          <a:off x="245097" y="1602016"/>
          <a:ext cx="11716893" cy="452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961">
                  <a:extLst>
                    <a:ext uri="{9D8B030D-6E8A-4147-A177-3AD203B41FA5}">
                      <a16:colId xmlns:a16="http://schemas.microsoft.com/office/drawing/2014/main" val="1950117635"/>
                    </a:ext>
                  </a:extLst>
                </a:gridCol>
                <a:gridCol w="7932932">
                  <a:extLst>
                    <a:ext uri="{9D8B030D-6E8A-4147-A177-3AD203B41FA5}">
                      <a16:colId xmlns:a16="http://schemas.microsoft.com/office/drawing/2014/main" val="3439784543"/>
                    </a:ext>
                  </a:extLst>
                </a:gridCol>
              </a:tblGrid>
              <a:tr h="64161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INSTITUCE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27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 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TESTERŮ – DOSTAT 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VŽDY NA KONKRÉTNÍ MÍSTO NEBO 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ODDĚLENÍ: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276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1981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Pošta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27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 přepážce, kde je možné poslat doporučený dopis a požádat o podací lístek</a:t>
                      </a:r>
                    </a:p>
                  </a:txBody>
                  <a:tcPr marL="68580" marR="68580" marT="0" marB="0">
                    <a:solidFill>
                      <a:srgbClr val="00827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90140"/>
                  </a:ext>
                </a:extLst>
              </a:tr>
              <a:tr h="64161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Magistrát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27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 kanceláři/ přepážce, kde se podávají žádosti o občanský průkaz </a:t>
                      </a:r>
                    </a:p>
                  </a:txBody>
                  <a:tcPr marL="68580" marR="68580" marT="0" marB="0">
                    <a:solidFill>
                      <a:srgbClr val="00827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900134"/>
                  </a:ext>
                </a:extLst>
              </a:tr>
              <a:tr h="64161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27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 </a:t>
                      </a: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ORL / ortopedické / </a:t>
                      </a: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oční ambulanci (dle typu postižení)</a:t>
                      </a:r>
                    </a:p>
                  </a:txBody>
                  <a:tcPr marL="68580" marR="68580" marT="0" marB="0">
                    <a:solidFill>
                      <a:srgbClr val="008276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00983"/>
                  </a:ext>
                </a:extLst>
              </a:tr>
              <a:tr h="61102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Správa sociálního zabezpečení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27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 kanceláři/ přepážce, kde se žádá o invalidní důchod </a:t>
                      </a:r>
                    </a:p>
                  </a:txBody>
                  <a:tcPr marL="68580" marR="68580" marT="0" marB="0">
                    <a:solidFill>
                      <a:srgbClr val="00827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22452"/>
                  </a:ext>
                </a:extLst>
              </a:tr>
              <a:tr h="64161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27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 soudní síni, kde se bude konat veřejné jednání</a:t>
                      </a:r>
                    </a:p>
                  </a:txBody>
                  <a:tcPr marL="68580" marR="68580" marT="0" marB="0">
                    <a:solidFill>
                      <a:srgbClr val="00827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1454"/>
                  </a:ext>
                </a:extLst>
              </a:tr>
              <a:tr h="64161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Úřad práce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27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 kanceláři/ přepážce, kde se žádá o příspěvek na zvláštní pomůcku </a:t>
                      </a:r>
                    </a:p>
                  </a:txBody>
                  <a:tcPr marL="68580" marR="68580" marT="0" marB="0">
                    <a:solidFill>
                      <a:srgbClr val="008276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211344"/>
                  </a:ext>
                </a:extLst>
              </a:tr>
            </a:tbl>
          </a:graphicData>
        </a:graphic>
      </p:graphicFrame>
      <p:grpSp>
        <p:nvGrpSpPr>
          <p:cNvPr id="9" name="Skupina 8"/>
          <p:cNvGrpSpPr/>
          <p:nvPr/>
        </p:nvGrpSpPr>
        <p:grpSpPr>
          <a:xfrm>
            <a:off x="1524001" y="0"/>
            <a:ext cx="3657600" cy="1396538"/>
            <a:chOff x="0" y="0"/>
            <a:chExt cx="5029199" cy="1396538"/>
          </a:xfrm>
        </p:grpSpPr>
        <p:sp>
          <p:nvSpPr>
            <p:cNvPr id="10" name="Lichoběžník 9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Pravoúhlý trojúhelník 10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56" y="361951"/>
            <a:ext cx="594519" cy="666750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4" name="Lichoběžník 13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Pravoúhlý trojúhelník 14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F857CD-05A8-48F7-88A7-40B4D478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F64FCF6-229C-4EC1-96DF-DFC4E33C80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1524001" y="0"/>
            <a:ext cx="3657600" cy="1396538"/>
            <a:chOff x="0" y="0"/>
            <a:chExt cx="5029199" cy="1396538"/>
          </a:xfrm>
        </p:grpSpPr>
        <p:sp>
          <p:nvSpPr>
            <p:cNvPr id="10" name="Lichoběžník 9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Pravoúhlý trojúhelník 10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56" y="361951"/>
            <a:ext cx="594519" cy="666750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4" name="Lichoběžník 13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Pravoúhlý trojúhelník 14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002559"/>
              </p:ext>
            </p:extLst>
          </p:nvPr>
        </p:nvGraphicFramePr>
        <p:xfrm>
          <a:off x="197963" y="1615728"/>
          <a:ext cx="11764027" cy="45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60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9542"/>
            <a:ext cx="12191999" cy="4816628"/>
          </a:xfrm>
        </p:spPr>
        <p:txBody>
          <a:bodyPr>
            <a:normAutofit fontScale="85000" lnSpcReduction="20000"/>
          </a:bodyPr>
          <a:lstStyle/>
          <a:p>
            <a:pPr marL="342900" lvl="1" indent="0">
              <a:buNone/>
            </a:pPr>
            <a:r>
              <a:rPr lang="cs-CZ" sz="3800" b="1" dirty="0">
                <a:solidFill>
                  <a:schemeClr val="accent1"/>
                </a:solidFill>
              </a:rPr>
              <a:t>Přístupnost </a:t>
            </a:r>
            <a:r>
              <a:rPr lang="cs-CZ" sz="3800" b="1" dirty="0" smtClean="0">
                <a:solidFill>
                  <a:schemeClr val="accent1"/>
                </a:solidFill>
              </a:rPr>
              <a:t>budov </a:t>
            </a:r>
            <a:r>
              <a:rPr lang="cs-CZ" sz="3800" b="1" dirty="0">
                <a:solidFill>
                  <a:schemeClr val="accent1"/>
                </a:solidFill>
              </a:rPr>
              <a:t>pro lidi se sluchovým </a:t>
            </a:r>
            <a:r>
              <a:rPr lang="cs-CZ" sz="3800" b="1" dirty="0" smtClean="0">
                <a:solidFill>
                  <a:schemeClr val="accent1"/>
                </a:solidFill>
              </a:rPr>
              <a:t>postižením - oblasti</a:t>
            </a:r>
            <a:endParaRPr lang="cs-CZ" sz="3800" b="1" dirty="0">
              <a:solidFill>
                <a:schemeClr val="accent1"/>
              </a:solidFill>
            </a:endParaRPr>
          </a:p>
          <a:p>
            <a:endParaRPr lang="cs-CZ" sz="2800" b="1" dirty="0" smtClean="0">
              <a:solidFill>
                <a:schemeClr val="accent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/>
              <a:t>Před </a:t>
            </a:r>
            <a:r>
              <a:rPr lang="cs-CZ" b="1" dirty="0" smtClean="0"/>
              <a:t>příchodem </a:t>
            </a:r>
            <a:r>
              <a:rPr lang="cs-CZ" dirty="0" smtClean="0"/>
              <a:t>- prohlédnout </a:t>
            </a:r>
            <a:r>
              <a:rPr lang="cs-CZ" dirty="0"/>
              <a:t>webové stránky </a:t>
            </a:r>
            <a:r>
              <a:rPr lang="cs-CZ" dirty="0" smtClean="0"/>
              <a:t>a </a:t>
            </a:r>
            <a:r>
              <a:rPr lang="cs-CZ" dirty="0"/>
              <a:t>ohodnotit, zda na nich naleznou odpovídající informace a nabídku případné </a:t>
            </a:r>
            <a:r>
              <a:rPr lang="cs-CZ" dirty="0" smtClean="0"/>
              <a:t>podpory</a:t>
            </a:r>
            <a:r>
              <a:rPr lang="cs-CZ" dirty="0"/>
              <a:t> </a:t>
            </a:r>
            <a:r>
              <a:rPr lang="cs-CZ" dirty="0" smtClean="0"/>
              <a:t>– např. nabídka tlumočení v</a:t>
            </a:r>
            <a:r>
              <a:rPr lang="cs-CZ" dirty="0"/>
              <a:t> ČZJ a simultánní </a:t>
            </a:r>
            <a:r>
              <a:rPr lang="cs-CZ" dirty="0" smtClean="0"/>
              <a:t>přepis a možnost objednání dané služby; infolinka na webu, </a:t>
            </a:r>
            <a:r>
              <a:rPr lang="cs-CZ" dirty="0"/>
              <a:t>která tyto dvě služby, tj. přepis a tlumočení, </a:t>
            </a:r>
            <a:r>
              <a:rPr lang="cs-CZ" dirty="0" smtClean="0"/>
              <a:t>umožňuje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Vybavení instituce </a:t>
            </a:r>
            <a:r>
              <a:rPr lang="cs-CZ" dirty="0" smtClean="0"/>
              <a:t>- od </a:t>
            </a:r>
            <a:r>
              <a:rPr lang="cs-CZ" dirty="0"/>
              <a:t>samotného vstupu, přes vrátnici, </a:t>
            </a:r>
            <a:r>
              <a:rPr lang="cs-CZ" dirty="0" smtClean="0"/>
              <a:t>výtah, </a:t>
            </a:r>
            <a:r>
              <a:rPr lang="cs-CZ" dirty="0"/>
              <a:t>toalety až po oddělení nebo prostory, </a:t>
            </a:r>
            <a:r>
              <a:rPr lang="cs-CZ" dirty="0" smtClean="0"/>
              <a:t>kam </a:t>
            </a:r>
            <a:r>
              <a:rPr lang="cs-CZ" dirty="0"/>
              <a:t>měli testeři </a:t>
            </a:r>
            <a:r>
              <a:rPr lang="cs-CZ" dirty="0" smtClean="0"/>
              <a:t>dorazit</a:t>
            </a:r>
            <a:r>
              <a:rPr lang="cs-CZ" dirty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Pomůcky usnadňující </a:t>
            </a:r>
            <a:r>
              <a:rPr lang="cs-CZ" b="1" dirty="0"/>
              <a:t>domluvu </a:t>
            </a:r>
            <a:r>
              <a:rPr lang="cs-CZ" dirty="0"/>
              <a:t>(např. piktogram pro možnost tlumočení do ČZJ, přítomnost indukční smyčky) anebo pohyb po budově (plán budovy s půdorysem</a:t>
            </a:r>
            <a:r>
              <a:rPr lang="cs-CZ" dirty="0" smtClean="0"/>
              <a:t>)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Překážky na cestě </a:t>
            </a:r>
            <a:r>
              <a:rPr lang="cs-CZ" dirty="0" smtClean="0"/>
              <a:t>- zavřené dveře, </a:t>
            </a:r>
            <a:r>
              <a:rPr lang="cs-CZ" dirty="0"/>
              <a:t>na které je třeba </a:t>
            </a:r>
            <a:r>
              <a:rPr lang="cs-CZ" dirty="0" smtClean="0"/>
              <a:t>zvonit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dirty="0"/>
              <a:t>zda je zvonek vybaven světelnou </a:t>
            </a:r>
            <a:r>
              <a:rPr lang="cs-CZ" dirty="0" smtClean="0"/>
              <a:t>signalizací</a:t>
            </a: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Vybavení výtahu</a:t>
            </a:r>
            <a:r>
              <a:rPr lang="cs-CZ" dirty="0" smtClean="0"/>
              <a:t> - zvonek s piktogramem, (např</a:t>
            </a:r>
            <a:r>
              <a:rPr lang="cs-CZ" dirty="0"/>
              <a:t>. v případě poruchy</a:t>
            </a:r>
            <a:r>
              <a:rPr lang="cs-CZ" dirty="0" smtClean="0"/>
              <a:t>) a možnost přivolat si pomoc </a:t>
            </a:r>
            <a:r>
              <a:rPr lang="cs-CZ" dirty="0"/>
              <a:t>prostřednictvím SMS.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/>
              <a:t>V</a:t>
            </a:r>
            <a:r>
              <a:rPr lang="cs-CZ" b="1" dirty="0" smtClean="0"/>
              <a:t>ybavení </a:t>
            </a:r>
            <a:r>
              <a:rPr lang="cs-CZ" b="1" dirty="0"/>
              <a:t>vyvolávacího </a:t>
            </a:r>
            <a:r>
              <a:rPr lang="cs-CZ" b="1" dirty="0" smtClean="0"/>
              <a:t>systému</a:t>
            </a:r>
            <a:r>
              <a:rPr lang="cs-CZ" dirty="0" smtClean="0"/>
              <a:t> - zda </a:t>
            </a:r>
            <a:r>
              <a:rPr lang="cs-CZ" dirty="0"/>
              <a:t>jsou jednotlivé položky přeloženy do ČZJ či zda jsou informace o pořadí zobrazovány ve vizuální </a:t>
            </a:r>
            <a:r>
              <a:rPr lang="cs-CZ" dirty="0" smtClean="0"/>
              <a:t>podobě</a:t>
            </a: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Samotné vyřizování záležitosti</a:t>
            </a:r>
            <a:r>
              <a:rPr lang="cs-CZ" dirty="0" smtClean="0"/>
              <a:t> - možnost využít ke komunikaci tablet daného úřadu; možnost spojit se s tlumočníkem online, případně vybavení kanceláře nebo přepážky indukční </a:t>
            </a:r>
            <a:r>
              <a:rPr lang="cs-CZ" dirty="0" smtClean="0"/>
              <a:t>smyčkou </a:t>
            </a:r>
            <a:endParaRPr lang="cs-CZ" dirty="0" smtClean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3001163750"/>
              </p:ext>
            </p:extLst>
          </p:nvPr>
        </p:nvGraphicFramePr>
        <p:xfrm>
          <a:off x="0" y="1522468"/>
          <a:ext cx="12192000" cy="483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27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927254483"/>
              </p:ext>
            </p:extLst>
          </p:nvPr>
        </p:nvGraphicFramePr>
        <p:xfrm>
          <a:off x="2" y="1528958"/>
          <a:ext cx="12191998" cy="481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41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633954603"/>
              </p:ext>
            </p:extLst>
          </p:nvPr>
        </p:nvGraphicFramePr>
        <p:xfrm>
          <a:off x="94268" y="1430271"/>
          <a:ext cx="12191999" cy="48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4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747921"/>
              </p:ext>
            </p:extLst>
          </p:nvPr>
        </p:nvGraphicFramePr>
        <p:xfrm>
          <a:off x="263951" y="1449075"/>
          <a:ext cx="11698038" cy="489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82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9542"/>
            <a:ext cx="12191999" cy="4816628"/>
          </a:xfrm>
        </p:spPr>
        <p:txBody>
          <a:bodyPr>
            <a:normAutofit fontScale="92500" lnSpcReduction="10000"/>
          </a:bodyPr>
          <a:lstStyle/>
          <a:p>
            <a:pPr marL="342900" lvl="1" indent="0">
              <a:buNone/>
            </a:pPr>
            <a:r>
              <a:rPr lang="cs-CZ" sz="3800" b="1" dirty="0">
                <a:solidFill>
                  <a:schemeClr val="accent1"/>
                </a:solidFill>
              </a:rPr>
              <a:t>Přístupnost </a:t>
            </a:r>
            <a:r>
              <a:rPr lang="cs-CZ" sz="3800" b="1" dirty="0" smtClean="0">
                <a:solidFill>
                  <a:schemeClr val="accent1"/>
                </a:solidFill>
              </a:rPr>
              <a:t>budov </a:t>
            </a:r>
            <a:r>
              <a:rPr lang="cs-CZ" sz="3800" b="1" dirty="0">
                <a:solidFill>
                  <a:schemeClr val="accent1"/>
                </a:solidFill>
              </a:rPr>
              <a:t>pro lidi </a:t>
            </a:r>
            <a:r>
              <a:rPr lang="cs-CZ" sz="3800" b="1" dirty="0" smtClean="0">
                <a:solidFill>
                  <a:schemeClr val="accent1"/>
                </a:solidFill>
              </a:rPr>
              <a:t>s tělesným postižením - oblasti</a:t>
            </a:r>
            <a:endParaRPr lang="cs-CZ" sz="3800" b="1" dirty="0">
              <a:solidFill>
                <a:schemeClr val="accent1"/>
              </a:solidFill>
            </a:endParaRPr>
          </a:p>
          <a:p>
            <a:endParaRPr lang="cs-CZ" sz="2800" b="1" dirty="0" smtClean="0">
              <a:solidFill>
                <a:schemeClr val="accent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Před příchodem </a:t>
            </a:r>
            <a:r>
              <a:rPr lang="cs-CZ" dirty="0" smtClean="0"/>
              <a:t>- prohlédnout </a:t>
            </a:r>
            <a:r>
              <a:rPr lang="cs-CZ" dirty="0"/>
              <a:t>webové stránky </a:t>
            </a:r>
            <a:r>
              <a:rPr lang="cs-CZ" dirty="0" smtClean="0"/>
              <a:t>a </a:t>
            </a:r>
            <a:r>
              <a:rPr lang="cs-CZ" dirty="0"/>
              <a:t>ohodnotit, zda na nich naleznou informace ohledně parkovacího místa pro OZP, či sjízdnosti cesty z parkovacího místa anebo zastávky MHD na </a:t>
            </a:r>
            <a:r>
              <a:rPr lang="cs-CZ" dirty="0" smtClean="0"/>
              <a:t>vozíku </a:t>
            </a:r>
            <a:endParaRPr lang="cs-CZ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Vybavení instituce </a:t>
            </a:r>
            <a:r>
              <a:rPr lang="cs-CZ" dirty="0" smtClean="0"/>
              <a:t>- od </a:t>
            </a:r>
            <a:r>
              <a:rPr lang="cs-CZ" dirty="0"/>
              <a:t>samotného vstupu, přes vrátnici, výtah </a:t>
            </a:r>
            <a:r>
              <a:rPr lang="cs-CZ" dirty="0" smtClean="0"/>
              <a:t>a </a:t>
            </a:r>
            <a:r>
              <a:rPr lang="cs-CZ" dirty="0"/>
              <a:t>toalety otestovat, zda jsou označeny bezbariérové cesty, zda jsou všechny dveře prostupné pro člověka na vozíku bez cizí pomoci a potřebné informace (plán budovy, úřední deska aj.) dobře čitelné z pozice na vozíku </a:t>
            </a: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Vrátnice - </a:t>
            </a:r>
            <a:r>
              <a:rPr lang="cs-CZ" dirty="0"/>
              <a:t>zaznamenat, zda je personál obeznámen s rozmístěním výtahů a bezbariérových toalet a zjistit možnost přivolání asistence bez předchozí rezervace</a:t>
            </a:r>
            <a:endParaRPr lang="cs-CZ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Pohyb </a:t>
            </a:r>
            <a:r>
              <a:rPr lang="cs-CZ" b="1" dirty="0" smtClean="0"/>
              <a:t>po budově </a:t>
            </a:r>
            <a:r>
              <a:rPr lang="cs-CZ" dirty="0" smtClean="0"/>
              <a:t>– překážky na cestě, prahy, zavřené dveře, schody, příkré šikmé plošiny atd.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Vybavení výtahu</a:t>
            </a:r>
            <a:r>
              <a:rPr lang="cs-CZ" dirty="0" smtClean="0"/>
              <a:t> – pohodlný vjezd a výška </a:t>
            </a:r>
            <a:r>
              <a:rPr lang="cs-CZ" dirty="0" smtClean="0"/>
              <a:t>tlačítek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Zdvihací plošiny </a:t>
            </a:r>
            <a:r>
              <a:rPr lang="cs-CZ" dirty="0" smtClean="0"/>
              <a:t>– </a:t>
            </a:r>
            <a:r>
              <a:rPr lang="cs-CZ" dirty="0" smtClean="0"/>
              <a:t>ovladatelnost</a:t>
            </a: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Toalety</a:t>
            </a:r>
            <a:r>
              <a:rPr lang="cs-CZ" dirty="0" smtClean="0"/>
              <a:t> – označení, </a:t>
            </a:r>
            <a:r>
              <a:rPr lang="cs-CZ" dirty="0"/>
              <a:t>přístupnosti, dostatečného prostoru pro manipulaci, </a:t>
            </a:r>
            <a:r>
              <a:rPr lang="cs-CZ" dirty="0" err="1" smtClean="0"/>
              <a:t>Euroklíč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MONITOROVÁNÍ PRÁV LIDÍ S POSTIŽENÍM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/>
              <a:t>Odbor ochrany práv osob se zdravotním postižením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Článek 33 Úmluvy OSN o právech osob se zdravotním postižením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Výzkumy, šetření, doporučení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Intenzivní spolupráce s lidmi s postižením, neziskovými organizacemi a </a:t>
            </a:r>
            <a:r>
              <a:rPr lang="cs-CZ" b="1" dirty="0"/>
              <a:t>poradním orgánem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3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178583"/>
              </p:ext>
            </p:extLst>
          </p:nvPr>
        </p:nvGraphicFramePr>
        <p:xfrm>
          <a:off x="-152400" y="1449075"/>
          <a:ext cx="12192000" cy="481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05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548529"/>
              </p:ext>
            </p:extLst>
          </p:nvPr>
        </p:nvGraphicFramePr>
        <p:xfrm>
          <a:off x="0" y="1396538"/>
          <a:ext cx="12192000" cy="495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98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170010747"/>
              </p:ext>
            </p:extLst>
          </p:nvPr>
        </p:nvGraphicFramePr>
        <p:xfrm>
          <a:off x="0" y="1449075"/>
          <a:ext cx="12191999" cy="489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82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719560"/>
              </p:ext>
            </p:extLst>
          </p:nvPr>
        </p:nvGraphicFramePr>
        <p:xfrm>
          <a:off x="131975" y="1588453"/>
          <a:ext cx="11830015" cy="470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50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9542"/>
            <a:ext cx="12191999" cy="4816628"/>
          </a:xfrm>
        </p:spPr>
        <p:txBody>
          <a:bodyPr>
            <a:normAutofit fontScale="85000" lnSpcReduction="20000"/>
          </a:bodyPr>
          <a:lstStyle/>
          <a:p>
            <a:pPr marL="342900" lvl="1" indent="0">
              <a:buNone/>
            </a:pPr>
            <a:r>
              <a:rPr lang="cs-CZ" sz="3800" b="1" dirty="0">
                <a:solidFill>
                  <a:schemeClr val="accent1"/>
                </a:solidFill>
              </a:rPr>
              <a:t>Přístupnost </a:t>
            </a:r>
            <a:r>
              <a:rPr lang="cs-CZ" sz="3800" b="1" dirty="0" smtClean="0">
                <a:solidFill>
                  <a:schemeClr val="accent1"/>
                </a:solidFill>
              </a:rPr>
              <a:t>budov </a:t>
            </a:r>
            <a:r>
              <a:rPr lang="cs-CZ" sz="3800" b="1" dirty="0">
                <a:solidFill>
                  <a:schemeClr val="accent1"/>
                </a:solidFill>
              </a:rPr>
              <a:t>pro lidi se </a:t>
            </a:r>
            <a:r>
              <a:rPr lang="cs-CZ" sz="3800" b="1" dirty="0" smtClean="0">
                <a:solidFill>
                  <a:schemeClr val="accent1"/>
                </a:solidFill>
              </a:rPr>
              <a:t>zrakovým postižením - oblasti</a:t>
            </a:r>
            <a:endParaRPr lang="cs-CZ" sz="3800" b="1" dirty="0">
              <a:solidFill>
                <a:schemeClr val="accent1"/>
              </a:solidFill>
            </a:endParaRPr>
          </a:p>
          <a:p>
            <a:endParaRPr lang="cs-CZ" sz="2800" b="1" dirty="0" smtClean="0">
              <a:solidFill>
                <a:schemeClr val="accent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/>
              <a:t>Před </a:t>
            </a:r>
            <a:r>
              <a:rPr lang="cs-CZ" b="1" dirty="0" smtClean="0"/>
              <a:t>příchodem </a:t>
            </a:r>
            <a:r>
              <a:rPr lang="cs-CZ" dirty="0" smtClean="0"/>
              <a:t>- </a:t>
            </a:r>
            <a:r>
              <a:rPr lang="cs-CZ" dirty="0"/>
              <a:t>ohodnotit vhodnost webových stránek pro lidi se zrakovým postižením, </a:t>
            </a:r>
            <a:r>
              <a:rPr lang="cs-CZ" dirty="0" smtClean="0"/>
              <a:t>zda jsou čitelné </a:t>
            </a:r>
            <a:r>
              <a:rPr lang="cs-CZ" dirty="0"/>
              <a:t>s odečítačem obrazovky, zda je na nich k dispozici popis cesty od MHD či možnost objednat asistenci po </a:t>
            </a:r>
            <a:r>
              <a:rPr lang="cs-CZ" dirty="0" smtClean="0"/>
              <a:t>budově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Vstup </a:t>
            </a:r>
            <a:r>
              <a:rPr lang="cs-CZ" dirty="0" smtClean="0"/>
              <a:t>- uvést, </a:t>
            </a:r>
            <a:r>
              <a:rPr lang="cs-CZ" dirty="0"/>
              <a:t>zda je u vchodu do budovy k dispozici funkční orientační majáček, zda jsou vstupní dveře i případné schody výrazně </a:t>
            </a:r>
            <a:r>
              <a:rPr lang="cs-CZ" dirty="0" smtClean="0"/>
              <a:t>označeny, </a:t>
            </a:r>
            <a:r>
              <a:rPr lang="cs-CZ" dirty="0"/>
              <a:t>zjistit možnosti získání asistence bez předchozí </a:t>
            </a:r>
            <a:r>
              <a:rPr lang="cs-CZ" dirty="0" smtClean="0"/>
              <a:t>rezervace</a:t>
            </a:r>
            <a:endParaRPr lang="cs-CZ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Vrátnice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/>
              <a:t>sledovat, zda </a:t>
            </a:r>
            <a:r>
              <a:rPr lang="cs-CZ" dirty="0" smtClean="0"/>
              <a:t>testery vnitřní </a:t>
            </a:r>
            <a:r>
              <a:rPr lang="cs-CZ" dirty="0"/>
              <a:t>vodicí linie dovede k informacím, a zda personál sám bez požádání klienta se zrakovým postižením osloví a je schopen ho navigovat na příslušné </a:t>
            </a:r>
            <a:r>
              <a:rPr lang="cs-CZ" dirty="0" smtClean="0"/>
              <a:t>oddělení; zjistit </a:t>
            </a:r>
            <a:r>
              <a:rPr lang="cs-CZ" dirty="0"/>
              <a:t>možnosti získání asistence bez předchozí rezervace</a:t>
            </a:r>
            <a:endParaRPr lang="cs-CZ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Vybavení instituce </a:t>
            </a:r>
            <a:r>
              <a:rPr lang="cs-CZ" dirty="0" smtClean="0"/>
              <a:t>- cedulky </a:t>
            </a:r>
            <a:r>
              <a:rPr lang="cs-CZ" dirty="0"/>
              <a:t>na dveřích, jestli jsou napsány velkým kontrastním písmem, případně opatřeny Braillovým písmem; dále se zaměřit na osvětlení v budově, </a:t>
            </a:r>
            <a:r>
              <a:rPr lang="cs-CZ" dirty="0" smtClean="0"/>
              <a:t>jestli </a:t>
            </a:r>
            <a:r>
              <a:rPr lang="cs-CZ" dirty="0"/>
              <a:t>umožňuje vidět alespoň kontrasty, které jsou lidé se zbytky zraky za dobrého osvětlení schopni </a:t>
            </a:r>
            <a:r>
              <a:rPr lang="cs-CZ" dirty="0" smtClean="0"/>
              <a:t>odlišovat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Vybavení </a:t>
            </a:r>
            <a:r>
              <a:rPr lang="cs-CZ" b="1" dirty="0" smtClean="0"/>
              <a:t>výtahu</a:t>
            </a:r>
            <a:r>
              <a:rPr lang="cs-CZ" dirty="0" smtClean="0"/>
              <a:t> - </a:t>
            </a:r>
            <a:r>
              <a:rPr lang="cs-CZ" dirty="0"/>
              <a:t>zda jsou k dispozici haptická tlačítka, popisky v Braillově písmu či akustické </a:t>
            </a:r>
            <a:r>
              <a:rPr lang="cs-CZ" dirty="0" smtClean="0"/>
              <a:t>informace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/>
              <a:t>V</a:t>
            </a:r>
            <a:r>
              <a:rPr lang="cs-CZ" b="1" dirty="0" smtClean="0"/>
              <a:t>ybavení </a:t>
            </a:r>
            <a:r>
              <a:rPr lang="cs-CZ" b="1" dirty="0"/>
              <a:t>vyvolávacího </a:t>
            </a:r>
            <a:r>
              <a:rPr lang="cs-CZ" b="1" dirty="0" smtClean="0"/>
              <a:t>systému</a:t>
            </a:r>
            <a:r>
              <a:rPr lang="cs-CZ" dirty="0" smtClean="0"/>
              <a:t> - </a:t>
            </a:r>
            <a:r>
              <a:rPr lang="cs-CZ" dirty="0"/>
              <a:t>možnost vzdáleného přihlášení např. z mobilu, možnost přednostní volby anebo zvukové informace o pořadí ve </a:t>
            </a:r>
            <a:r>
              <a:rPr lang="cs-CZ" dirty="0" smtClean="0"/>
              <a:t>frontě</a:t>
            </a: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Toalety</a:t>
            </a:r>
            <a:r>
              <a:rPr lang="cs-CZ" dirty="0" smtClean="0"/>
              <a:t> - </a:t>
            </a:r>
            <a:r>
              <a:rPr lang="cs-CZ" dirty="0"/>
              <a:t>dostatečně velké či kontrastní </a:t>
            </a:r>
            <a:r>
              <a:rPr lang="cs-CZ" dirty="0" smtClean="0"/>
              <a:t>prvky</a:t>
            </a:r>
            <a:endParaRPr lang="cs-CZ" dirty="0" smtClean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901277"/>
              </p:ext>
            </p:extLst>
          </p:nvPr>
        </p:nvGraphicFramePr>
        <p:xfrm>
          <a:off x="0" y="1449075"/>
          <a:ext cx="12192000" cy="489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28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47481"/>
              </p:ext>
            </p:extLst>
          </p:nvPr>
        </p:nvGraphicFramePr>
        <p:xfrm>
          <a:off x="0" y="1517715"/>
          <a:ext cx="12192000" cy="482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71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rázek 10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1396538"/>
            <a:ext cx="12192001" cy="6858001"/>
          </a:xfrm>
          <a:ln>
            <a:noFill/>
          </a:ln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22218B3-3059-4E12-AE95-2E17493B3F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4596064"/>
            <a:ext cx="12192000" cy="1648325"/>
          </a:xfr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lang="cs-CZ" sz="1600" dirty="0" smtClean="0">
                <a:solidFill>
                  <a:prstClr val="white"/>
                </a:solidFill>
              </a:rPr>
              <a:t>Konference </a:t>
            </a:r>
            <a:r>
              <a:rPr lang="cs-CZ" sz="1600" dirty="0" smtClean="0">
                <a:solidFill>
                  <a:prstClr val="white"/>
                </a:solidFill>
              </a:rPr>
              <a:t>a workshop</a:t>
            </a:r>
            <a:endParaRPr lang="cs-CZ" sz="1600" dirty="0">
              <a:solidFill>
                <a:prstClr val="white"/>
              </a:solidFill>
            </a:endParaRPr>
          </a:p>
          <a:p>
            <a:pPr lvl="0"/>
            <a:r>
              <a:rPr lang="cs-CZ" sz="1600" dirty="0"/>
              <a:t>Přístupnost veřejných budov a služeb lidem s </a:t>
            </a:r>
            <a:r>
              <a:rPr lang="cs-CZ" sz="1600" dirty="0" smtClean="0"/>
              <a:t>postižením</a:t>
            </a:r>
          </a:p>
          <a:p>
            <a:pPr lvl="0"/>
            <a:r>
              <a:rPr lang="cs-CZ" sz="1600" dirty="0" smtClean="0">
                <a:solidFill>
                  <a:prstClr val="white"/>
                </a:solidFill>
              </a:rPr>
              <a:t>jsou realizovány </a:t>
            </a:r>
            <a:r>
              <a:rPr lang="cs-CZ" sz="1600" dirty="0">
                <a:solidFill>
                  <a:prstClr val="white"/>
                </a:solidFill>
              </a:rPr>
              <a:t>prostřednictvím projektu</a:t>
            </a:r>
          </a:p>
          <a:p>
            <a:pPr lvl="0"/>
            <a:r>
              <a:rPr lang="cs-CZ" sz="1600" b="1" dirty="0">
                <a:solidFill>
                  <a:prstClr val="white"/>
                </a:solidFill>
              </a:rPr>
              <a:t>Posílení aktivit veřejného ochránce práv v ochraně lidských práv (směrem k ustavení Národní lidskoprávní instituce v ČR)</a:t>
            </a:r>
            <a:r>
              <a:rPr lang="cs-CZ" sz="1600" dirty="0">
                <a:solidFill>
                  <a:prstClr val="white"/>
                </a:solidFill>
              </a:rPr>
              <a:t>,</a:t>
            </a:r>
            <a:r>
              <a:rPr lang="cs-CZ" sz="1600" b="1" dirty="0">
                <a:solidFill>
                  <a:prstClr val="white"/>
                </a:solidFill>
              </a:rPr>
              <a:t> </a:t>
            </a:r>
            <a:r>
              <a:rPr lang="cs-CZ" sz="1600" dirty="0">
                <a:solidFill>
                  <a:prstClr val="white"/>
                </a:solidFill>
              </a:rPr>
              <a:t>číslo projektu LP-PDP3-001.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524000" y="0"/>
            <a:ext cx="10668000" cy="1386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-1" y="0"/>
            <a:ext cx="3657600" cy="1396538"/>
            <a:chOff x="0" y="0"/>
            <a:chExt cx="5029199" cy="1396538"/>
          </a:xfrm>
        </p:grpSpPr>
        <p:sp>
          <p:nvSpPr>
            <p:cNvPr id="9" name="Lichoběžník 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Pravoúhlý trojúhelník 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3" y="1678676"/>
            <a:ext cx="10840403" cy="4439706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PŘÍSTUPNOST V MEZINÁRODNÍCH ÚMLUVÁCH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Svoboda pohybu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článek 13 Všeobecné deklarace lidských práv 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článek 12 Mezinárodního paktu o občanských a politických právech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článek 25 písm. c) Mezinárodního paktu o občanských a politických právech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Úmluva OSN o právech osob se zdravotním postižením (zákon č. 10/2010 Sb. m. s</a:t>
            </a:r>
            <a:r>
              <a:rPr lang="cs-CZ" b="1" dirty="0" smtClean="0"/>
              <a:t>.)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3" y="1678676"/>
            <a:ext cx="10840403" cy="4439706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ÚMLUVA A PŘÍSTUPNOST 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3 Obecné zásady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9 Přístupnost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13 Přístup ke spravedlnosti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19 Nezávislý způsob života a zapojení do společnosti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21 Svoboda projevu a přesvědčení a přístup k informacím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24 Vzdělávání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25 Zdraví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27 Práce a zaměstnávání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29 Účast na politickém a veřejném životě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Čl. 30 Účast na kulturním životě, rekreace, volný čas a sport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3" y="1678676"/>
            <a:ext cx="10840403" cy="4439706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ČLÁNEK 9 ÚMLUVY</a:t>
            </a:r>
          </a:p>
          <a:p>
            <a:endParaRPr lang="cs-CZ" sz="2800" b="1" dirty="0" smtClean="0">
              <a:solidFill>
                <a:schemeClr val="accent1"/>
              </a:solidFill>
            </a:endParaRPr>
          </a:p>
          <a:p>
            <a:r>
              <a:rPr lang="cs-CZ" dirty="0" smtClean="0"/>
              <a:t>Žít </a:t>
            </a:r>
            <a:r>
              <a:rPr lang="cs-CZ" dirty="0"/>
              <a:t>nezávisle a plnohodnotné zapojení do všech oblastí života</a:t>
            </a:r>
          </a:p>
          <a:p>
            <a:r>
              <a:rPr lang="cs-CZ" dirty="0"/>
              <a:t>Přijetí příslušných opatření k zajištění přístupu na rovnoprávném základě s ostatními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Hmotným životním podmínkám,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Dopravě,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Informacím a komunikaci, včetně informačních a komunikačních technologií a systémů,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Dalším zařízení a službám dostupným nebo poskytovaným veřejnosti </a:t>
            </a:r>
          </a:p>
          <a:p>
            <a:r>
              <a:rPr lang="cs-CZ" b="1" dirty="0"/>
              <a:t>Tato opatření, která budou zahrnovat identifikaci a odstraňování překážek a bariér bránících přístupnosti, se budou týkat, mimo jiné</a:t>
            </a:r>
            <a:r>
              <a:rPr lang="cs-CZ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budov, dopravní sítě, dopravy a dalších vnitřních i venkovních zařízení, včetně škol, obytných budov, zdravotnických zařízení a pracovišť;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informačních, komunikačních a dalších služeb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3" y="1678676"/>
            <a:ext cx="10840403" cy="4439706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ČLÁNEK 9 ÚMLUVY</a:t>
            </a:r>
          </a:p>
          <a:p>
            <a:endParaRPr lang="cs-CZ" sz="2800" b="1" dirty="0" smtClean="0">
              <a:solidFill>
                <a:schemeClr val="accent1"/>
              </a:solidFill>
            </a:endParaRPr>
          </a:p>
          <a:p>
            <a:r>
              <a:rPr lang="cs-CZ" dirty="0"/>
              <a:t>Státy přijmou příslušná opatření, jejichž cílem bude: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vypracovat a vyhlásit minimální vnitrostátní standardy a normy pro zajištění přístupnosti zařízení a služeb dostupných nebo poskytovaných veřejnosti a kontrolovat jejich provádění</a:t>
            </a:r>
            <a:r>
              <a:rPr lang="cs-CZ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vybavit budovy a další veřejně přístupná zařízení značením v Braillově písmu a ve snadno čitelných a srozumitelných formách;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zajistit různé formy asistence a prostředníky, včetně průvodců, předčitatelů a profesionálních tlumočníků znakového jazyka, k usnadnění přístupu do budov a dalších veřejně přístupných zařízení;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podporovat další vhodné formy asistence a podpory pro osoby se zdravotním postižením s cílem zajištění jejich přístupu k informacím;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3" y="1678676"/>
            <a:ext cx="10840403" cy="443970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OBECNÝ KOMENTÁŘ A PŘÍSTUPNOST</a:t>
            </a:r>
            <a:br>
              <a:rPr lang="cs-CZ" sz="2800" b="1" dirty="0" smtClean="0">
                <a:solidFill>
                  <a:schemeClr val="accent1"/>
                </a:solidFill>
              </a:rPr>
            </a:br>
            <a:endParaRPr lang="cs-CZ" dirty="0" smtClean="0"/>
          </a:p>
          <a:p>
            <a:r>
              <a:rPr lang="cs-CZ" dirty="0"/>
              <a:t>Obecný komentář č. 2 Výboru OSN pro práva osob se zdravotním postižením (2014) </a:t>
            </a:r>
          </a:p>
          <a:p>
            <a:endParaRPr lang="cs-CZ" dirty="0"/>
          </a:p>
          <a:p>
            <a:r>
              <a:rPr lang="cs-CZ" dirty="0"/>
              <a:t>Bariéry by měly být odstraňovány soustavně a systematicky, to znamená postupně, ale neustále.</a:t>
            </a:r>
          </a:p>
          <a:p>
            <a:endParaRPr lang="cs-CZ" dirty="0"/>
          </a:p>
          <a:p>
            <a:r>
              <a:rPr lang="cs-CZ" dirty="0"/>
              <a:t>Technické pomůcky, asistence </a:t>
            </a:r>
          </a:p>
          <a:p>
            <a:endParaRPr lang="cs-CZ" dirty="0"/>
          </a:p>
          <a:p>
            <a:r>
              <a:rPr lang="cs-CZ" dirty="0"/>
              <a:t>Univerzální design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3" y="1678676"/>
            <a:ext cx="10840403" cy="443970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CÍL VÝZKUMU </a:t>
            </a:r>
          </a:p>
          <a:p>
            <a:endParaRPr lang="cs-CZ" sz="28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prozkoumat, jak jsou pro občany s různým druhem postižení vybaveny jednotlivé vybrané veřejné </a:t>
            </a:r>
            <a:r>
              <a:rPr lang="cs-CZ" dirty="0" smtClean="0"/>
              <a:t>instituce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identifikovat </a:t>
            </a:r>
            <a:r>
              <a:rPr lang="cs-CZ" dirty="0"/>
              <a:t>hlavní bariéry, které </a:t>
            </a:r>
            <a:r>
              <a:rPr lang="cs-CZ" dirty="0" smtClean="0"/>
              <a:t>ztěžují </a:t>
            </a:r>
            <a:r>
              <a:rPr lang="cs-CZ" dirty="0"/>
              <a:t>pohyb a orientaci </a:t>
            </a:r>
            <a:r>
              <a:rPr lang="cs-CZ" dirty="0" smtClean="0"/>
              <a:t>ve veřejných institucích</a:t>
            </a:r>
            <a:endParaRPr lang="cs-CZ" sz="2800" b="1" dirty="0" smtClean="0">
              <a:solidFill>
                <a:schemeClr val="accent1"/>
              </a:solidFill>
            </a:endParaRPr>
          </a:p>
          <a:p>
            <a:endParaRPr lang="cs-CZ" dirty="0" smtClean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3" y="1588453"/>
            <a:ext cx="10840403" cy="4529929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METODA VÝZKUMU</a:t>
            </a:r>
          </a:p>
          <a:p>
            <a:endParaRPr lang="cs-CZ" sz="28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Kvazi – experiment (podmínky experimentu jsou určeny charakteristikou testerů a výběrem konkrétních veřejných budov) / </a:t>
            </a:r>
            <a:r>
              <a:rPr lang="cs-CZ" dirty="0" err="1" smtClean="0"/>
              <a:t>testing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Spolupráce s lidmi s postižením ve fázi tvorby výzkumného </a:t>
            </a:r>
            <a:r>
              <a:rPr lang="cs-CZ" dirty="0" smtClean="0"/>
              <a:t>nástroje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Sběr dat probíhal od ledna do března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Zpracovatel – STEM/MARK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+ dotazníkové šetření KVOP k vybavenosti budov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" y="361944"/>
            <a:ext cx="772706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zlutozelena.potx" id="{F533925B-ABF7-44AD-A245-FC6E069D0F31}" vid="{48D5F437-E6E9-4913-8792-85B647239370}"/>
    </a:ext>
  </a:extLst>
</a:theme>
</file>

<file path=ppt/theme/theme2.xml><?xml version="1.0" encoding="utf-8"?>
<a:theme xmlns:a="http://schemas.openxmlformats.org/drawingml/2006/main" name="Ombudsman žlutozelená">
  <a:themeElements>
    <a:clrScheme name="Ombudsman_zelenožlutá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AFC32D"/>
      </a:accent1>
      <a:accent2>
        <a:srgbClr val="C9DA60"/>
      </a:accent2>
      <a:accent3>
        <a:srgbClr val="DBE795"/>
      </a:accent3>
      <a:accent4>
        <a:srgbClr val="E6EEB4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zlutozelena.potx" id="{F533925B-ABF7-44AD-A245-FC6E069D0F31}" vid="{A674DA40-FDB3-414B-B4F7-6A6AB19E10A9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CE779-BBB7-4231-A466-5264D2D4B53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aea5b64-986d-4ed0-9f25-146f1d978e9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08CDF7-C007-4E97-BA39-5C61CB0F2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750A62-5C8E-434B-A011-88AE2DEF42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Prezentace_CRPD</Template>
  <TotalTime>860</TotalTime>
  <Words>1720</Words>
  <Application>Microsoft Office PowerPoint</Application>
  <PresentationFormat>Širokoúhlá obrazovka</PresentationFormat>
  <Paragraphs>220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Ombudsman</vt:lpstr>
      <vt:lpstr>Ombudsman žlutozelená</vt:lpstr>
      <vt:lpstr>Přístupnost veřejných budov a služeb lidem s postižením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Höklová Barbora, Bc.</dc:creator>
  <cp:keywords>MF</cp:keywords>
  <cp:lastModifiedBy>Konečný Jakub Mgr.</cp:lastModifiedBy>
  <cp:revision>38</cp:revision>
  <dcterms:created xsi:type="dcterms:W3CDTF">2023-08-16T07:56:20Z</dcterms:created>
  <dcterms:modified xsi:type="dcterms:W3CDTF">2023-11-28T18:38:37Z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