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2" r:id="rId6"/>
    <p:sldId id="265" r:id="rId7"/>
    <p:sldId id="266" r:id="rId8"/>
    <p:sldId id="267" r:id="rId9"/>
    <p:sldId id="268" r:id="rId10"/>
    <p:sldId id="270" r:id="rId11"/>
    <p:sldId id="269" r:id="rId12"/>
    <p:sldId id="271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8FCA9E-4E0E-4BD7-8688-AE777304F5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8FFCEFA-4785-4E6F-AFC5-862D6B5BA2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E7639D-A8BE-4464-9BB8-C1339ADA6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E4DE7-B80B-4947-A456-67E2745BC1F6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909965-7BF1-4A42-896E-97EC0CEC5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A8DAFA-71EC-496E-B723-ED635D149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1985-8258-4229-97A1-D1118DDE1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693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6C3050-638A-4AAF-A26A-ED7D6779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648C3F1-77B9-4736-8B1B-2CA849F597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B81631-DB06-4138-BE56-8334E7577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E4DE7-B80B-4947-A456-67E2745BC1F6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E534FC-A862-4D87-BD0C-A992FAA70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C8AB04-9FE8-48AF-86B7-65F4B4E00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1985-8258-4229-97A1-D1118DDE1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981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B54E6D6-A125-4327-8236-CC826D048A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98D4BF-C3B7-484A-9D34-3755D8FEC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9B21C3-E339-4EC6-A60A-29616857E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E4DE7-B80B-4947-A456-67E2745BC1F6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245D6C-743A-44EF-8E15-B35C3A076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24CD69-0735-4EA6-88BD-2368C340D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1985-8258-4229-97A1-D1118DDE1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727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8A9A46-A135-45D5-B5E8-0E180B477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CDFE91-BB10-4615-A9F2-E12F22D17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681F23-4CD4-4B1D-A707-28E9B1512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E4DE7-B80B-4947-A456-67E2745BC1F6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4D37C2-9E91-468D-9704-30F1D3339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3758F1-3FE8-4348-9D0B-4020F5C5F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1985-8258-4229-97A1-D1118DDE1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003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98B9BF-3BE8-4C9F-A9B6-A3FDDCE8B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4D5E420-B490-4349-8668-8E23E5D9D0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41AE06-9B97-46B9-A1F9-43E5EAB2E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E4DE7-B80B-4947-A456-67E2745BC1F6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A3E7C0-5045-44FB-ABE4-F2C03233B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F2DD51-E4AF-496F-94B3-43E81785B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1985-8258-4229-97A1-D1118DDE1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881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CF8146-1066-463B-A674-FF54E8D2D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AA5111-2DDC-4C66-829E-890506A3F7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8B2E31C-96EB-459E-930B-1C086E67F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FC75CBF-B60C-4524-9F34-96AC68AD7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E4DE7-B80B-4947-A456-67E2745BC1F6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A224BFC-FFE6-4FF1-A95D-0F914BA3B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1F6E8F0-4343-4DCE-BDF3-F1EFFEB18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1985-8258-4229-97A1-D1118DDE1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46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88B4DC-2BE0-485F-867F-27A88B568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5281CCB-6315-4183-A57E-DC3688256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9386356-A639-4414-9900-23E3693042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2038F4A-3D27-43B3-83A8-90EBBE4F71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7116203-7B39-49BC-BDC5-78A916AE85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2739155-1D8C-4B58-8B1F-FA6876EE1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E4DE7-B80B-4947-A456-67E2745BC1F6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B36B17A-E273-4CDC-9573-A7A91B390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5CE4E16-3565-41F7-873F-4CA97D528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1985-8258-4229-97A1-D1118DDE1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219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061252-8C5F-44B1-A349-06E172EE4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6B63D4A-A53A-4EFE-BC8F-9334451E8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E4DE7-B80B-4947-A456-67E2745BC1F6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578FC70-007D-44BE-B7A3-A8F7EC6B6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6A9089D-DAC8-4F8C-AF5E-B49519CAB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1985-8258-4229-97A1-D1118DDE1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715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F212A4B-2138-4923-B625-21892B43D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E4DE7-B80B-4947-A456-67E2745BC1F6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F42A90F-82F5-4396-8132-617D4FB24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7E20E55-8362-43F7-98DE-D052C18D7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1985-8258-4229-97A1-D1118DDE1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2450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86AC4D-00D8-4400-981A-718A4F14E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3D5B27-3E53-4FA7-B134-E5F5CD083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0DB496-DC0D-4EE4-A3B0-6737DDD1F9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5785FEF-AF9F-42B1-AD57-8F2EDCCB9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E4DE7-B80B-4947-A456-67E2745BC1F6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3455C5-A251-4DBE-AD4A-91ECE44E1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2722EF-32A8-4CFE-8C66-3F79BEA52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1985-8258-4229-97A1-D1118DDE1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115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701CC3-CDA0-415A-A139-32341F67F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BC5AB33-43FC-4585-BD90-3FF5D67B0E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227A4D0-1312-4B63-BFA9-FE9AA8A0D5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A760444-95FA-4A94-A1DF-FF5C602BF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E4DE7-B80B-4947-A456-67E2745BC1F6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0672A14-277E-4923-A0AE-E2FFA5509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AED1860-98EC-4DFC-99C3-BAF7BA770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1985-8258-4229-97A1-D1118DDE1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525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6902EE5-A8A9-4C35-9984-3E279EEFA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65F918A-B2F6-49D6-B52D-A7D1B9FBC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C84723-55F4-438B-B57E-FF43445D99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E4DE7-B80B-4947-A456-67E2745BC1F6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19EE0B-968E-4AE7-A00F-A38B91D98B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F6B880-109A-47F3-9446-C07AA3380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21985-8258-4229-97A1-D1118DDE1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7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9C719E-9D36-4E53-9060-CBD761E6E2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8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br>
              <a:rPr lang="cs-CZ" sz="9600" b="1" dirty="0">
                <a:latin typeface="+mn-lt"/>
              </a:rPr>
            </a:br>
            <a:br>
              <a:rPr lang="cs-CZ" sz="9600" b="1" dirty="0">
                <a:latin typeface="+mn-lt"/>
              </a:rPr>
            </a:br>
            <a:br>
              <a:rPr lang="cs-CZ" sz="10700" b="1" dirty="0">
                <a:latin typeface="+mn-lt"/>
              </a:rPr>
            </a:br>
            <a:r>
              <a:rPr lang="cs-CZ" sz="10700" b="1" dirty="0">
                <a:latin typeface="+mn-lt"/>
              </a:rPr>
              <a:t>sebe-obhajování</a:t>
            </a:r>
            <a:br>
              <a:rPr lang="cs-CZ" sz="10700" b="1" dirty="0">
                <a:latin typeface="+mn-lt"/>
              </a:rPr>
            </a:br>
            <a:r>
              <a:rPr lang="cs-CZ" sz="10700" b="1" dirty="0">
                <a:latin typeface="+mn-lt"/>
              </a:rPr>
              <a:t>a </a:t>
            </a:r>
            <a:br>
              <a:rPr lang="cs-CZ" sz="10700" b="1" dirty="0">
                <a:latin typeface="+mn-lt"/>
              </a:rPr>
            </a:br>
            <a:r>
              <a:rPr lang="cs-CZ" sz="10700" b="1" dirty="0">
                <a:latin typeface="+mn-lt"/>
              </a:rPr>
              <a:t>participace</a:t>
            </a:r>
            <a:br>
              <a:rPr lang="cs-CZ" sz="10700" b="1" dirty="0">
                <a:latin typeface="+mn-lt"/>
              </a:rPr>
            </a:b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2439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292FE4-F094-4018-ACB0-480E447B1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35"/>
            <a:ext cx="12192000" cy="1872053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 algn="ctr"/>
            <a:r>
              <a:rPr lang="cs-CZ" sz="6000" dirty="0">
                <a:latin typeface="+mn-lt"/>
              </a:rPr>
              <a:t>zapojování se do</a:t>
            </a:r>
            <a:r>
              <a:rPr lang="cs-CZ" sz="6000" b="1" dirty="0">
                <a:latin typeface="+mn-lt"/>
              </a:rPr>
              <a:t> </a:t>
            </a:r>
            <a:r>
              <a:rPr lang="cs-CZ" sz="6000" b="1" dirty="0">
                <a:solidFill>
                  <a:srgbClr val="FF0000"/>
                </a:solidFill>
                <a:latin typeface="+mn-lt"/>
              </a:rPr>
              <a:t>činností</a:t>
            </a:r>
            <a:r>
              <a:rPr lang="cs-CZ" sz="6000" dirty="0">
                <a:latin typeface="+mn-lt"/>
              </a:rPr>
              <a:t>,</a:t>
            </a:r>
            <a:r>
              <a:rPr lang="cs-CZ" sz="6000" b="1" dirty="0">
                <a:latin typeface="+mn-lt"/>
              </a:rPr>
              <a:t> </a:t>
            </a:r>
            <a:br>
              <a:rPr lang="cs-CZ" sz="6000" b="1" dirty="0">
                <a:latin typeface="+mn-lt"/>
              </a:rPr>
            </a:br>
            <a:r>
              <a:rPr lang="cs-CZ" sz="6000" dirty="0">
                <a:latin typeface="+mn-lt"/>
              </a:rPr>
              <a:t>vztahů a rozhodování</a:t>
            </a:r>
            <a:r>
              <a:rPr lang="cs-CZ" sz="6000" b="1" dirty="0">
                <a:latin typeface="+mn-lt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32BD5C-2D38-4582-9807-83E2BE6B5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73188"/>
            <a:ext cx="12192000" cy="5051395"/>
          </a:xfrm>
          <a:solidFill>
            <a:srgbClr val="FF0000"/>
          </a:solidFill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sz="6000" b="1" dirty="0"/>
              <a:t>do činností dle vlastního přání</a:t>
            </a:r>
          </a:p>
          <a:p>
            <a:pPr marL="0" indent="0" algn="ctr">
              <a:buNone/>
            </a:pPr>
            <a:r>
              <a:rPr lang="cs-CZ" sz="6000" b="1" dirty="0"/>
              <a:t>v rámci uznávaných pravidel </a:t>
            </a:r>
          </a:p>
          <a:p>
            <a:pPr marL="0" indent="0" algn="ctr">
              <a:buNone/>
            </a:pPr>
            <a:endParaRPr lang="cs-CZ" sz="2200" b="1" dirty="0"/>
          </a:p>
          <a:p>
            <a:pPr marL="0" indent="0" algn="ctr">
              <a:buNone/>
            </a:pPr>
            <a:r>
              <a:rPr lang="cs-CZ" sz="6000" dirty="0"/>
              <a:t>→ pokud pravidla nejsou příznivá, </a:t>
            </a:r>
            <a:r>
              <a:rPr lang="cs-CZ" sz="6000" b="1" dirty="0">
                <a:solidFill>
                  <a:srgbClr val="FFFF00"/>
                </a:solidFill>
              </a:rPr>
              <a:t>je třeba vyjednávat změnu podmínek, tj. pravidel → tzn. zapojit se do vytváření příležitostí</a:t>
            </a:r>
          </a:p>
        </p:txBody>
      </p:sp>
    </p:spTree>
    <p:extLst>
      <p:ext uri="{BB962C8B-B14F-4D97-AF65-F5344CB8AC3E}">
        <p14:creationId xmlns:p14="http://schemas.microsoft.com/office/powerpoint/2010/main" val="2639420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292FE4-F094-4018-ACB0-480E447B1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36"/>
            <a:ext cx="12192000" cy="1753773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 algn="ctr"/>
            <a:r>
              <a:rPr lang="cs-CZ" sz="6000" dirty="0">
                <a:latin typeface="+mn-lt"/>
              </a:rPr>
              <a:t>zapojování se do</a:t>
            </a:r>
            <a:r>
              <a:rPr lang="cs-CZ" sz="6000" b="1" dirty="0">
                <a:latin typeface="+mn-lt"/>
              </a:rPr>
              <a:t> </a:t>
            </a:r>
            <a:r>
              <a:rPr lang="cs-CZ" sz="6000" dirty="0">
                <a:latin typeface="+mn-lt"/>
              </a:rPr>
              <a:t>činností,</a:t>
            </a:r>
            <a:r>
              <a:rPr lang="cs-CZ" sz="6000" b="1" dirty="0">
                <a:latin typeface="+mn-lt"/>
              </a:rPr>
              <a:t> </a:t>
            </a:r>
            <a:br>
              <a:rPr lang="cs-CZ" sz="6000" b="1" dirty="0">
                <a:latin typeface="+mn-lt"/>
              </a:rPr>
            </a:br>
            <a:r>
              <a:rPr lang="cs-CZ" sz="6000" b="1" dirty="0">
                <a:solidFill>
                  <a:srgbClr val="FF0000"/>
                </a:solidFill>
                <a:latin typeface="+mn-lt"/>
              </a:rPr>
              <a:t>vztahů</a:t>
            </a:r>
            <a:r>
              <a:rPr lang="cs-CZ" sz="6000" dirty="0">
                <a:latin typeface="+mn-lt"/>
              </a:rPr>
              <a:t> a rozhodování</a:t>
            </a:r>
            <a:r>
              <a:rPr lang="cs-CZ" sz="6000" b="1" dirty="0">
                <a:latin typeface="+mn-lt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32BD5C-2D38-4582-9807-83E2BE6B5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54910"/>
            <a:ext cx="12192000" cy="5169674"/>
          </a:xfrm>
          <a:solidFill>
            <a:srgbClr val="FF0000"/>
          </a:solidFill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cs-CZ" sz="2400" b="1" dirty="0"/>
          </a:p>
          <a:p>
            <a:pPr marL="0" indent="0" algn="ctr">
              <a:buNone/>
            </a:pPr>
            <a:r>
              <a:rPr lang="cs-CZ" sz="6000" b="1" dirty="0"/>
              <a:t>zapojování se do činností </a:t>
            </a:r>
          </a:p>
          <a:p>
            <a:pPr marL="0" indent="0" algn="ctr">
              <a:buNone/>
            </a:pPr>
            <a:r>
              <a:rPr lang="cs-CZ" sz="6000" b="1" dirty="0"/>
              <a:t>→ zapojování se do vztahů </a:t>
            </a:r>
          </a:p>
          <a:p>
            <a:pPr marL="0" indent="0" algn="ctr">
              <a:buNone/>
            </a:pPr>
            <a:r>
              <a:rPr lang="cs-CZ" sz="6000" dirty="0"/>
              <a:t>(ale není to zcela přímočaré)</a:t>
            </a:r>
          </a:p>
          <a:p>
            <a:pPr marL="0" indent="0" algn="ctr">
              <a:buNone/>
            </a:pPr>
            <a:endParaRPr lang="cs-CZ" sz="3300" b="1" dirty="0"/>
          </a:p>
          <a:p>
            <a:pPr marL="0" indent="0" algn="ctr">
              <a:buNone/>
            </a:pPr>
            <a:r>
              <a:rPr lang="cs-CZ" sz="6000" b="1" dirty="0"/>
              <a:t>zapojování se do vytváření příležitostí </a:t>
            </a:r>
          </a:p>
          <a:p>
            <a:pPr marL="0" indent="0" algn="ctr">
              <a:buNone/>
            </a:pPr>
            <a:r>
              <a:rPr lang="cs-CZ" sz="6000" b="1" dirty="0"/>
              <a:t>→ </a:t>
            </a:r>
            <a:r>
              <a:rPr lang="cs-CZ" sz="6000" b="1" dirty="0">
                <a:solidFill>
                  <a:srgbClr val="FFFF00"/>
                </a:solidFill>
              </a:rPr>
              <a:t>vytváření vztahů partnerství s autoritami</a:t>
            </a:r>
          </a:p>
        </p:txBody>
      </p:sp>
    </p:spTree>
    <p:extLst>
      <p:ext uri="{BB962C8B-B14F-4D97-AF65-F5344CB8AC3E}">
        <p14:creationId xmlns:p14="http://schemas.microsoft.com/office/powerpoint/2010/main" val="2444155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32BD5C-2D38-4582-9807-83E2BE6B5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924583"/>
          </a:xfrm>
          <a:solidFill>
            <a:srgbClr val="FF00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9600" b="1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cs-CZ" sz="9600" b="1" dirty="0">
                <a:solidFill>
                  <a:srgbClr val="FFFF00"/>
                </a:solidFill>
              </a:rPr>
              <a:t>sebe-obhajování </a:t>
            </a:r>
          </a:p>
          <a:p>
            <a:pPr marL="0" indent="0" algn="ctr">
              <a:buNone/>
            </a:pPr>
            <a:r>
              <a:rPr lang="cs-CZ" sz="9600" b="1" dirty="0">
                <a:solidFill>
                  <a:srgbClr val="FFFF00"/>
                </a:solidFill>
              </a:rPr>
              <a:t>je </a:t>
            </a:r>
          </a:p>
          <a:p>
            <a:pPr marL="0" indent="0" algn="ctr">
              <a:buNone/>
            </a:pPr>
            <a:r>
              <a:rPr lang="cs-CZ" sz="9600" b="1" dirty="0">
                <a:solidFill>
                  <a:srgbClr val="FFFF00"/>
                </a:solidFill>
              </a:rPr>
              <a:t>forma participace </a:t>
            </a:r>
          </a:p>
        </p:txBody>
      </p:sp>
    </p:spTree>
    <p:extLst>
      <p:ext uri="{BB962C8B-B14F-4D97-AF65-F5344CB8AC3E}">
        <p14:creationId xmlns:p14="http://schemas.microsoft.com/office/powerpoint/2010/main" val="2307491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292FE4-F094-4018-ACB0-480E447B1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35"/>
            <a:ext cx="12192000" cy="1325563"/>
          </a:xfrm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cs-CZ" sz="6000" b="1" dirty="0">
                <a:latin typeface="+mn-lt"/>
              </a:rPr>
              <a:t>sebe-obhajování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32BD5C-2D38-4582-9807-83E2BE6B5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6698"/>
            <a:ext cx="12192000" cy="5597885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6400" b="1" dirty="0"/>
              <a:t>prosazování respektu </a:t>
            </a:r>
          </a:p>
          <a:p>
            <a:pPr marL="0" indent="0" algn="ctr">
              <a:buNone/>
            </a:pPr>
            <a:r>
              <a:rPr lang="cs-CZ" sz="6400" b="1" dirty="0"/>
              <a:t>k vlastním tématům, zájmům a pohledům na ně </a:t>
            </a:r>
          </a:p>
          <a:p>
            <a:pPr marL="0" indent="0" algn="ctr">
              <a:buNone/>
            </a:pPr>
            <a:endParaRPr lang="cs-CZ" sz="2000" b="1" dirty="0"/>
          </a:p>
          <a:p>
            <a:pPr marL="0" indent="0" algn="ctr">
              <a:buNone/>
            </a:pPr>
            <a:r>
              <a:rPr lang="cs-CZ" sz="6400" b="1" dirty="0"/>
              <a:t>jejich nezávislým sdělováním</a:t>
            </a:r>
          </a:p>
          <a:p>
            <a:pPr marL="0" indent="0" algn="ctr">
              <a:buNone/>
            </a:pPr>
            <a:r>
              <a:rPr lang="cs-CZ" sz="6400" b="1" dirty="0"/>
              <a:t>a vyjednáváním o nich</a:t>
            </a:r>
          </a:p>
        </p:txBody>
      </p:sp>
    </p:spTree>
    <p:extLst>
      <p:ext uri="{BB962C8B-B14F-4D97-AF65-F5344CB8AC3E}">
        <p14:creationId xmlns:p14="http://schemas.microsoft.com/office/powerpoint/2010/main" val="3253153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292FE4-F094-4018-ACB0-480E447B1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34"/>
            <a:ext cx="12192000" cy="2990641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cs-CZ" sz="6000" b="1" dirty="0">
                <a:solidFill>
                  <a:srgbClr val="FF0000"/>
                </a:solidFill>
                <a:highlight>
                  <a:srgbClr val="FFFF00"/>
                </a:highlight>
                <a:latin typeface="+mn-lt"/>
              </a:rPr>
              <a:t>prosazování respektu</a:t>
            </a:r>
            <a:r>
              <a:rPr lang="cs-CZ" dirty="0">
                <a:highlight>
                  <a:srgbClr val="FFFF00"/>
                </a:highlight>
                <a:latin typeface="+mn-lt"/>
              </a:rPr>
              <a:t> </a:t>
            </a:r>
            <a:br>
              <a:rPr lang="cs-CZ" dirty="0">
                <a:highlight>
                  <a:srgbClr val="FFFF00"/>
                </a:highlight>
                <a:latin typeface="+mn-lt"/>
              </a:rPr>
            </a:br>
            <a:r>
              <a:rPr lang="cs-CZ" dirty="0">
                <a:latin typeface="+mn-lt"/>
              </a:rPr>
              <a:t>k vlastním tématům, zájmům a pohledům na ně </a:t>
            </a:r>
            <a:br>
              <a:rPr lang="cs-CZ" dirty="0">
                <a:latin typeface="+mn-lt"/>
              </a:rPr>
            </a:br>
            <a:r>
              <a:rPr lang="cs-CZ" dirty="0">
                <a:latin typeface="+mn-lt"/>
              </a:rPr>
              <a:t>jejich nezávislým sdělováním a vyjednáváním </a:t>
            </a:r>
            <a:br>
              <a:rPr lang="cs-CZ" dirty="0">
                <a:latin typeface="+mn-lt"/>
              </a:rPr>
            </a:br>
            <a:r>
              <a:rPr lang="cs-CZ" dirty="0">
                <a:latin typeface="+mn-lt"/>
              </a:rPr>
              <a:t>o nich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32BD5C-2D38-4582-9807-83E2BE6B5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991775"/>
            <a:ext cx="12192000" cy="3932807"/>
          </a:xfrm>
          <a:solidFill>
            <a:srgbClr val="FF0000"/>
          </a:solidFill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cs-CZ" sz="2900" b="1" dirty="0"/>
          </a:p>
          <a:p>
            <a:pPr marL="0" indent="0" algn="ctr">
              <a:buNone/>
            </a:pPr>
            <a:r>
              <a:rPr lang="cs-CZ" sz="9400" b="1" dirty="0"/>
              <a:t>snaha </a:t>
            </a:r>
          </a:p>
          <a:p>
            <a:pPr marL="0" indent="0" algn="ctr">
              <a:buNone/>
            </a:pPr>
            <a:r>
              <a:rPr lang="cs-CZ" sz="9400" b="1" dirty="0"/>
              <a:t>dosáhnout uznání relevance </a:t>
            </a:r>
          </a:p>
          <a:p>
            <a:pPr marL="0" indent="0" algn="ctr">
              <a:buNone/>
            </a:pPr>
            <a:r>
              <a:rPr lang="cs-CZ" sz="9400" dirty="0"/>
              <a:t>(domněle)</a:t>
            </a:r>
            <a:r>
              <a:rPr lang="cs-CZ" sz="9400" b="1" dirty="0"/>
              <a:t> odlišného v očích autorit</a:t>
            </a:r>
          </a:p>
        </p:txBody>
      </p:sp>
    </p:spTree>
    <p:extLst>
      <p:ext uri="{BB962C8B-B14F-4D97-AF65-F5344CB8AC3E}">
        <p14:creationId xmlns:p14="http://schemas.microsoft.com/office/powerpoint/2010/main" val="2924654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292FE4-F094-4018-ACB0-480E447B1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34"/>
            <a:ext cx="12192000" cy="2502369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highlight>
                  <a:srgbClr val="FFFF00"/>
                </a:highlight>
                <a:latin typeface="+mn-lt"/>
              </a:rPr>
              <a:t>prosazování respektu </a:t>
            </a:r>
            <a:br>
              <a:rPr lang="cs-CZ" dirty="0">
                <a:highlight>
                  <a:srgbClr val="FFFF00"/>
                </a:highlight>
                <a:latin typeface="+mn-lt"/>
              </a:rPr>
            </a:br>
            <a:r>
              <a:rPr lang="cs-CZ" dirty="0">
                <a:latin typeface="+mn-lt"/>
              </a:rPr>
              <a:t>k </a:t>
            </a:r>
            <a:r>
              <a:rPr lang="cs-CZ" sz="5300" b="1" dirty="0">
                <a:solidFill>
                  <a:srgbClr val="FF0000"/>
                </a:solidFill>
                <a:latin typeface="+mn-lt"/>
              </a:rPr>
              <a:t>vlastním tématům, zájmům a pohledům na ně</a:t>
            </a:r>
            <a:r>
              <a:rPr lang="cs-CZ" dirty="0">
                <a:solidFill>
                  <a:srgbClr val="FF0000"/>
                </a:solidFill>
                <a:latin typeface="+mn-lt"/>
              </a:rPr>
              <a:t> </a:t>
            </a:r>
            <a:br>
              <a:rPr lang="cs-CZ" dirty="0">
                <a:solidFill>
                  <a:srgbClr val="FF0000"/>
                </a:solidFill>
                <a:latin typeface="+mn-lt"/>
              </a:rPr>
            </a:br>
            <a:r>
              <a:rPr lang="cs-CZ" dirty="0">
                <a:latin typeface="+mn-lt"/>
              </a:rPr>
              <a:t>jejich nezávislým sdělováním a vyjednáváním </a:t>
            </a:r>
            <a:br>
              <a:rPr lang="cs-CZ" dirty="0">
                <a:latin typeface="+mn-lt"/>
              </a:rPr>
            </a:br>
            <a:r>
              <a:rPr lang="cs-CZ" sz="4400" b="1" dirty="0"/>
              <a:t>o nich</a:t>
            </a:r>
            <a:endParaRPr lang="cs-CZ" dirty="0"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32BD5C-2D38-4582-9807-83E2BE6B5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503503"/>
            <a:ext cx="12192000" cy="4421079"/>
          </a:xfrm>
          <a:solidFill>
            <a:srgbClr val="FF0000"/>
          </a:solidFill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cs-CZ" sz="5400" b="1" dirty="0"/>
              <a:t>„vlastní“ → tak jak to vidím</a:t>
            </a:r>
            <a:r>
              <a:rPr lang="cs-CZ" sz="5400" dirty="0"/>
              <a:t>/</a:t>
            </a:r>
            <a:r>
              <a:rPr lang="cs-CZ" sz="5400" b="1" dirty="0"/>
              <a:t>e já</a:t>
            </a:r>
            <a:r>
              <a:rPr lang="cs-CZ" sz="5400" dirty="0"/>
              <a:t>/</a:t>
            </a:r>
            <a:r>
              <a:rPr lang="cs-CZ" sz="5400" b="1" dirty="0"/>
              <a:t>my</a:t>
            </a:r>
          </a:p>
          <a:p>
            <a:pPr marL="0" indent="0" algn="ctr">
              <a:buNone/>
            </a:pPr>
            <a:r>
              <a:rPr lang="cs-CZ" sz="5400" b="1" dirty="0"/>
              <a:t>„témata“ → přání a záležitosti k projednání</a:t>
            </a:r>
          </a:p>
          <a:p>
            <a:pPr marL="0" indent="0">
              <a:buNone/>
            </a:pPr>
            <a:r>
              <a:rPr lang="cs-CZ" sz="5400" b="1" dirty="0"/>
              <a:t>„zájmy“ → uchování</a:t>
            </a:r>
            <a:r>
              <a:rPr lang="cs-CZ" sz="5400" dirty="0"/>
              <a:t>/</a:t>
            </a:r>
            <a:r>
              <a:rPr lang="cs-CZ" sz="5400" b="1" dirty="0"/>
              <a:t>změna podmínek dosažení toho, co je důležité</a:t>
            </a:r>
          </a:p>
          <a:p>
            <a:pPr marL="0" indent="0">
              <a:buNone/>
            </a:pPr>
            <a:endParaRPr lang="cs-CZ" sz="2200" b="1" dirty="0"/>
          </a:p>
          <a:p>
            <a:pPr marL="0" indent="0" algn="ctr">
              <a:buNone/>
            </a:pPr>
            <a:r>
              <a:rPr lang="cs-CZ" sz="5400" b="1" dirty="0"/>
              <a:t>„pohledy na ně“ → způsob chápání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61967A6-B732-4870-A7EE-963384D999BB}"/>
              </a:ext>
            </a:extLst>
          </p:cNvPr>
          <p:cNvSpPr/>
          <p:nvPr/>
        </p:nvSpPr>
        <p:spPr>
          <a:xfrm>
            <a:off x="7563775" y="4785063"/>
            <a:ext cx="4545367" cy="13138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>
                <a:solidFill>
                  <a:schemeClr val="tx1"/>
                </a:solidFill>
              </a:rPr>
              <a:t> </a:t>
            </a:r>
            <a:r>
              <a:rPr lang="cs-CZ" sz="3000" b="1" dirty="0">
                <a:solidFill>
                  <a:schemeClr val="tx1"/>
                </a:solidFill>
              </a:rPr>
              <a:t>„práva“ jsou úpravou dostupnosti příležitostí, tj. podmínek</a:t>
            </a:r>
          </a:p>
        </p:txBody>
      </p:sp>
    </p:spTree>
    <p:extLst>
      <p:ext uri="{BB962C8B-B14F-4D97-AF65-F5344CB8AC3E}">
        <p14:creationId xmlns:p14="http://schemas.microsoft.com/office/powerpoint/2010/main" val="513056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292FE4-F094-4018-ACB0-480E447B1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35"/>
            <a:ext cx="12192000" cy="253788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highlight>
                  <a:srgbClr val="FFFF00"/>
                </a:highlight>
                <a:latin typeface="+mn-lt"/>
              </a:rPr>
              <a:t>prosazování respektu </a:t>
            </a:r>
            <a:br>
              <a:rPr lang="cs-CZ" dirty="0">
                <a:highlight>
                  <a:srgbClr val="FFFF00"/>
                </a:highlight>
                <a:latin typeface="+mn-lt"/>
              </a:rPr>
            </a:br>
            <a:r>
              <a:rPr lang="cs-CZ" dirty="0">
                <a:latin typeface="+mn-lt"/>
              </a:rPr>
              <a:t>k vlastním tématům, zájmům a pohledům na ně </a:t>
            </a:r>
            <a:br>
              <a:rPr lang="cs-CZ" dirty="0">
                <a:latin typeface="+mn-lt"/>
              </a:rPr>
            </a:br>
            <a:r>
              <a:rPr lang="cs-CZ" dirty="0">
                <a:latin typeface="+mn-lt"/>
              </a:rPr>
              <a:t>jejich </a:t>
            </a:r>
            <a:r>
              <a:rPr lang="cs-CZ" sz="5300" b="1" dirty="0">
                <a:solidFill>
                  <a:srgbClr val="FF0000"/>
                </a:solidFill>
                <a:latin typeface="+mn-lt"/>
              </a:rPr>
              <a:t>nezávislým sdělováním</a:t>
            </a:r>
            <a:r>
              <a:rPr lang="cs-CZ" dirty="0">
                <a:latin typeface="+mn-lt"/>
              </a:rPr>
              <a:t> </a:t>
            </a:r>
            <a:br>
              <a:rPr lang="cs-CZ" dirty="0">
                <a:latin typeface="+mn-lt"/>
              </a:rPr>
            </a:br>
            <a:r>
              <a:rPr lang="cs-CZ" sz="5300" b="1" dirty="0">
                <a:solidFill>
                  <a:srgbClr val="FF0000"/>
                </a:solidFill>
                <a:latin typeface="+mn-lt"/>
              </a:rPr>
              <a:t>a vyjednáváním o nich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32BD5C-2D38-4582-9807-83E2BE6B5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539015"/>
            <a:ext cx="12192000" cy="4385567"/>
          </a:xfrm>
          <a:solidFill>
            <a:srgbClr val="FF0000"/>
          </a:solidFill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cs-CZ" sz="5200" b="1" dirty="0">
              <a:latin typeface="+mn-lt"/>
            </a:endParaRPr>
          </a:p>
          <a:p>
            <a:pPr marL="0" indent="0" algn="ctr">
              <a:buNone/>
            </a:pPr>
            <a:r>
              <a:rPr lang="cs-CZ" sz="5200" b="1" dirty="0">
                <a:latin typeface="+mn-lt"/>
              </a:rPr>
              <a:t>„nezávislé sdělování“ → srozumitelné a přesvědčivé vyjadřování směřující k pochopení </a:t>
            </a:r>
            <a:r>
              <a:rPr lang="cs-CZ" sz="5200" dirty="0">
                <a:latin typeface="+mn-lt"/>
              </a:rPr>
              <a:t>(někdy domněle)</a:t>
            </a:r>
            <a:r>
              <a:rPr lang="cs-CZ" sz="5200" b="1" dirty="0">
                <a:latin typeface="+mn-lt"/>
              </a:rPr>
              <a:t> odlišného</a:t>
            </a:r>
          </a:p>
          <a:p>
            <a:pPr marL="0" indent="0" algn="ctr">
              <a:buNone/>
            </a:pPr>
            <a:endParaRPr lang="cs-CZ" sz="1200" b="1" dirty="0">
              <a:latin typeface="+mn-lt"/>
            </a:endParaRPr>
          </a:p>
          <a:p>
            <a:pPr marL="0" indent="0" algn="ctr">
              <a:buNone/>
            </a:pPr>
            <a:r>
              <a:rPr lang="cs-CZ" sz="5200" b="1" dirty="0"/>
              <a:t>„vyjednávání“ </a:t>
            </a:r>
            <a:r>
              <a:rPr lang="cs-CZ" sz="5200" b="1" dirty="0">
                <a:latin typeface="+mn-lt"/>
              </a:rPr>
              <a:t>→ diskuse mezi partnery </a:t>
            </a:r>
            <a:r>
              <a:rPr lang="cs-CZ" sz="5200" dirty="0">
                <a:latin typeface="+mn-lt"/>
              </a:rPr>
              <a:t>(sebe-obhájci ↔ autoritami)</a:t>
            </a:r>
            <a:r>
              <a:rPr lang="cs-CZ" sz="5200" b="1" dirty="0">
                <a:latin typeface="+mn-lt"/>
              </a:rPr>
              <a:t> směřující k dohodě o řešení</a:t>
            </a:r>
            <a:endParaRPr lang="cs-CZ" sz="5200" b="1" dirty="0"/>
          </a:p>
        </p:txBody>
      </p:sp>
    </p:spTree>
    <p:extLst>
      <p:ext uri="{BB962C8B-B14F-4D97-AF65-F5344CB8AC3E}">
        <p14:creationId xmlns:p14="http://schemas.microsoft.com/office/powerpoint/2010/main" val="2771434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292FE4-F094-4018-ACB0-480E447B1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35"/>
            <a:ext cx="12192000" cy="2076240"/>
          </a:xfrm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cs-CZ" sz="6000" b="1" dirty="0">
                <a:latin typeface="+mn-lt"/>
              </a:rPr>
              <a:t>sebe-obhajování </a:t>
            </a:r>
            <a:br>
              <a:rPr lang="cs-CZ" sz="6000" b="1" dirty="0">
                <a:latin typeface="+mn-lt"/>
              </a:rPr>
            </a:br>
            <a:endParaRPr lang="cs-CZ" sz="6000" dirty="0"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32BD5C-2D38-4582-9807-83E2BE6B5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77375"/>
            <a:ext cx="12192000" cy="4779490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6400" b="1" dirty="0"/>
              <a:t>prosazování respektu </a:t>
            </a:r>
          </a:p>
          <a:p>
            <a:pPr marL="0" indent="0" algn="ctr">
              <a:buNone/>
            </a:pPr>
            <a:r>
              <a:rPr lang="cs-CZ" sz="6400" b="1" dirty="0"/>
              <a:t>k vlastním tématům, zájmům a pohledům na ně </a:t>
            </a:r>
          </a:p>
          <a:p>
            <a:pPr marL="0" indent="0" algn="ctr">
              <a:buNone/>
            </a:pPr>
            <a:r>
              <a:rPr lang="cs-CZ" sz="6400" b="1" dirty="0"/>
              <a:t>jejich nezávislým sdělováním</a:t>
            </a:r>
          </a:p>
          <a:p>
            <a:pPr marL="0" indent="0" algn="ctr">
              <a:buNone/>
            </a:pPr>
            <a:r>
              <a:rPr lang="cs-CZ" sz="6400" b="1" dirty="0"/>
              <a:t>a vyjednáváním o nich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84AAEE89-FAF4-4B12-BD7E-91A8806FADBD}"/>
              </a:ext>
            </a:extLst>
          </p:cNvPr>
          <p:cNvSpPr/>
          <p:nvPr/>
        </p:nvSpPr>
        <p:spPr>
          <a:xfrm>
            <a:off x="1348511" y="1256145"/>
            <a:ext cx="9347200" cy="7204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dirty="0">
                <a:solidFill>
                  <a:schemeClr val="tx1"/>
                </a:solidFill>
                <a:latin typeface="+mn-lt"/>
              </a:rPr>
              <a:t>prosím přečte si opět po výkladu</a:t>
            </a:r>
            <a:endParaRPr lang="cs-CZ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163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292FE4-F094-4018-ACB0-480E447B1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35"/>
            <a:ext cx="12192000" cy="1325563"/>
          </a:xfrm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cs-CZ" sz="6000" b="1" dirty="0">
                <a:latin typeface="+mn-lt"/>
              </a:rPr>
              <a:t>sebe-obhájci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32BD5C-2D38-4582-9807-83E2BE6B5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6698"/>
            <a:ext cx="12192000" cy="5597885"/>
          </a:xfrm>
          <a:solidFill>
            <a:srgbClr val="FFFF00"/>
          </a:solidFill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cs-CZ" sz="78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sz="7800" b="1" dirty="0">
                <a:solidFill>
                  <a:srgbClr val="FF0000"/>
                </a:solidFill>
              </a:rPr>
              <a:t>lidé, kteří se sebe-organizují, aby  </a:t>
            </a:r>
          </a:p>
          <a:p>
            <a:pPr marL="0" indent="0" algn="ctr">
              <a:buNone/>
            </a:pPr>
            <a:endParaRPr lang="cs-CZ" sz="6400" b="1" dirty="0"/>
          </a:p>
          <a:p>
            <a:pPr marL="0" indent="0" algn="ctr">
              <a:buNone/>
            </a:pPr>
            <a:r>
              <a:rPr lang="cs-CZ" sz="6400" b="1" dirty="0"/>
              <a:t>prosazovali respekt </a:t>
            </a:r>
          </a:p>
          <a:p>
            <a:pPr marL="0" indent="0" algn="ctr">
              <a:buNone/>
            </a:pPr>
            <a:endParaRPr lang="cs-CZ" sz="1700" b="1" dirty="0"/>
          </a:p>
          <a:p>
            <a:pPr marL="0" indent="0" algn="ctr">
              <a:buNone/>
            </a:pPr>
            <a:r>
              <a:rPr lang="cs-CZ" sz="6400" b="1" dirty="0"/>
              <a:t>k jejich tématům, zájmům a pohledům na ně, tím že je </a:t>
            </a:r>
            <a:r>
              <a:rPr lang="cs-CZ" sz="6400" dirty="0"/>
              <a:t>(někdy s podporou)</a:t>
            </a:r>
          </a:p>
          <a:p>
            <a:pPr marL="0" indent="0" algn="ctr">
              <a:buNone/>
            </a:pPr>
            <a:r>
              <a:rPr lang="cs-CZ" sz="1700" b="1" dirty="0"/>
              <a:t> </a:t>
            </a:r>
          </a:p>
          <a:p>
            <a:pPr marL="0" indent="0" algn="ctr">
              <a:buNone/>
            </a:pPr>
            <a:r>
              <a:rPr lang="cs-CZ" sz="6400" b="1" dirty="0"/>
              <a:t>nezávisle sdělují a vyjednávají o nich</a:t>
            </a:r>
          </a:p>
        </p:txBody>
      </p:sp>
    </p:spTree>
    <p:extLst>
      <p:ext uri="{BB962C8B-B14F-4D97-AF65-F5344CB8AC3E}">
        <p14:creationId xmlns:p14="http://schemas.microsoft.com/office/powerpoint/2010/main" val="1250086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292FE4-F094-4018-ACB0-480E447B1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35"/>
            <a:ext cx="12192000" cy="1325563"/>
          </a:xfrm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cs-CZ" sz="6000" b="1" dirty="0">
                <a:latin typeface="+mn-lt"/>
              </a:rPr>
              <a:t>participace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32BD5C-2D38-4582-9807-83E2BE6B5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6698"/>
            <a:ext cx="12192000" cy="5597885"/>
          </a:xfrm>
          <a:solidFill>
            <a:srgbClr val="FFFF00"/>
          </a:solidFill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cs-CZ" sz="78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sz="9600" b="1" dirty="0"/>
              <a:t>zapojování se do činností, </a:t>
            </a:r>
          </a:p>
          <a:p>
            <a:pPr marL="0" indent="0" algn="ctr">
              <a:buNone/>
            </a:pPr>
            <a:r>
              <a:rPr lang="cs-CZ" sz="9600" b="1" dirty="0"/>
              <a:t>vztahů </a:t>
            </a:r>
          </a:p>
          <a:p>
            <a:pPr marL="0" indent="0" algn="ctr">
              <a:buNone/>
            </a:pPr>
            <a:r>
              <a:rPr lang="cs-CZ" sz="9600" b="1" dirty="0"/>
              <a:t>a rozhodování </a:t>
            </a:r>
          </a:p>
        </p:txBody>
      </p:sp>
    </p:spTree>
    <p:extLst>
      <p:ext uri="{BB962C8B-B14F-4D97-AF65-F5344CB8AC3E}">
        <p14:creationId xmlns:p14="http://schemas.microsoft.com/office/powerpoint/2010/main" val="1894778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292FE4-F094-4018-ACB0-480E447B1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35"/>
            <a:ext cx="12192000" cy="275982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 algn="ctr"/>
            <a:r>
              <a:rPr lang="cs-CZ" sz="6000" dirty="0">
                <a:latin typeface="+mn-lt"/>
              </a:rPr>
              <a:t>zapojování se do</a:t>
            </a:r>
            <a:r>
              <a:rPr lang="cs-CZ" sz="6000" b="1" dirty="0">
                <a:latin typeface="+mn-lt"/>
              </a:rPr>
              <a:t> </a:t>
            </a:r>
            <a:r>
              <a:rPr lang="cs-CZ" sz="6000" b="1" dirty="0">
                <a:solidFill>
                  <a:srgbClr val="FF0000"/>
                </a:solidFill>
                <a:latin typeface="+mn-lt"/>
              </a:rPr>
              <a:t>činností</a:t>
            </a:r>
            <a:r>
              <a:rPr lang="cs-CZ" sz="6000" dirty="0">
                <a:latin typeface="+mn-lt"/>
              </a:rPr>
              <a:t>,</a:t>
            </a:r>
            <a:r>
              <a:rPr lang="cs-CZ" sz="6000" b="1" dirty="0">
                <a:latin typeface="+mn-lt"/>
              </a:rPr>
              <a:t> </a:t>
            </a:r>
            <a:br>
              <a:rPr lang="cs-CZ" sz="6000" b="1" dirty="0">
                <a:latin typeface="+mn-lt"/>
              </a:rPr>
            </a:br>
            <a:r>
              <a:rPr lang="cs-CZ" sz="6000" dirty="0">
                <a:latin typeface="+mn-lt"/>
              </a:rPr>
              <a:t>vztahů </a:t>
            </a:r>
            <a:br>
              <a:rPr lang="cs-CZ" sz="6000" dirty="0">
                <a:latin typeface="+mn-lt"/>
              </a:rPr>
            </a:br>
            <a:r>
              <a:rPr lang="cs-CZ" sz="6000" dirty="0">
                <a:latin typeface="+mn-lt"/>
              </a:rPr>
              <a:t>a </a:t>
            </a:r>
            <a:r>
              <a:rPr lang="cs-CZ" sz="6000" b="1" dirty="0">
                <a:solidFill>
                  <a:srgbClr val="FF0000"/>
                </a:solidFill>
                <a:latin typeface="+mn-lt"/>
              </a:rPr>
              <a:t>rozhodování</a:t>
            </a:r>
            <a:r>
              <a:rPr lang="cs-CZ" sz="6000" b="1" dirty="0">
                <a:latin typeface="+mn-lt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32BD5C-2D38-4582-9807-83E2BE6B5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760955"/>
            <a:ext cx="12192000" cy="4163628"/>
          </a:xfrm>
          <a:solidFill>
            <a:srgbClr val="FF0000"/>
          </a:solidFill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sz="7800" b="1" dirty="0"/>
              <a:t>do vytváření</a:t>
            </a:r>
            <a:r>
              <a:rPr lang="cs-CZ" sz="7800" dirty="0"/>
              <a:t>/</a:t>
            </a:r>
            <a:r>
              <a:rPr lang="cs-CZ" sz="7800" b="1" dirty="0">
                <a:solidFill>
                  <a:srgbClr val="FFFF00"/>
                </a:solidFill>
              </a:rPr>
              <a:t>vyjednávání</a:t>
            </a:r>
            <a:r>
              <a:rPr lang="cs-CZ" sz="7800" b="1" dirty="0"/>
              <a:t>  příležitostí,</a:t>
            </a:r>
          </a:p>
          <a:p>
            <a:pPr marL="0" indent="0" algn="ctr">
              <a:buNone/>
            </a:pPr>
            <a:r>
              <a:rPr lang="cs-CZ" sz="5400" dirty="0"/>
              <a:t>tj. </a:t>
            </a:r>
            <a:r>
              <a:rPr lang="cs-CZ" sz="5400" b="1" dirty="0"/>
              <a:t>souhry </a:t>
            </a:r>
            <a:r>
              <a:rPr lang="cs-CZ" sz="5400" b="1" dirty="0">
                <a:solidFill>
                  <a:srgbClr val="FFFF00"/>
                </a:solidFill>
              </a:rPr>
              <a:t>okolností/podmínek</a:t>
            </a:r>
            <a:r>
              <a:rPr lang="cs-CZ" sz="5400" b="1" dirty="0"/>
              <a:t> příznivých pro uskutečňování vlastních témat, zájmů a pohledů na ně</a:t>
            </a:r>
            <a:r>
              <a:rPr lang="cs-CZ" sz="7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155040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377</Words>
  <Application>Microsoft Office PowerPoint</Application>
  <PresentationFormat>Širokoúhlá obrazovka</PresentationFormat>
  <Paragraphs>64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   sebe-obhajování a  participace  </vt:lpstr>
      <vt:lpstr>sebe-obhajování</vt:lpstr>
      <vt:lpstr>prosazování respektu  k vlastním tématům, zájmům a pohledům na ně  jejich nezávislým sdělováním a vyjednáváním  o nich</vt:lpstr>
      <vt:lpstr>prosazování respektu  k vlastním tématům, zájmům a pohledům na ně  jejich nezávislým sdělováním a vyjednáváním  o nich</vt:lpstr>
      <vt:lpstr>prosazování respektu  k vlastním tématům, zájmům a pohledům na ně  jejich nezávislým sdělováním  a vyjednáváním o nich</vt:lpstr>
      <vt:lpstr>sebe-obhajování  </vt:lpstr>
      <vt:lpstr>sebe-obhájci</vt:lpstr>
      <vt:lpstr>participace</vt:lpstr>
      <vt:lpstr>zapojování se do činností,  vztahů  a rozhodování </vt:lpstr>
      <vt:lpstr>zapojování se do činností,  vztahů a rozhodování </vt:lpstr>
      <vt:lpstr>zapojování se do činností,  vztahů a rozhodování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sebe-obhajování a  participace</dc:title>
  <dc:creator>Libor Musil</dc:creator>
  <cp:lastModifiedBy>Libor Musil</cp:lastModifiedBy>
  <cp:revision>39</cp:revision>
  <dcterms:created xsi:type="dcterms:W3CDTF">2023-11-28T09:34:46Z</dcterms:created>
  <dcterms:modified xsi:type="dcterms:W3CDTF">2023-11-28T12:00:31Z</dcterms:modified>
</cp:coreProperties>
</file>