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oš Votoupal" initials="MV" lastIdx="8" clrIdx="0">
    <p:extLst/>
  </p:cmAuthor>
  <p:cmAuthor id="2" name="Romana" initials="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9C8033B-802B-445C-A003-142F74625918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56EF448-558A-4CCA-8A56-92FA0DFC987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8229600" cy="1828800"/>
          </a:xfrm>
        </p:spPr>
        <p:txBody>
          <a:bodyPr/>
          <a:lstStyle/>
          <a:p>
            <a:r>
              <a:rPr lang="cs-CZ" dirty="0" smtClean="0"/>
              <a:t>Sebeobhajování a moje zkušenost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</p:spPr>
        <p:txBody>
          <a:bodyPr/>
          <a:lstStyle/>
          <a:p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8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cs-CZ" dirty="0" smtClean="0"/>
              <a:t>Kdo jsme </a:t>
            </a:r>
            <a:r>
              <a:rPr lang="cs-CZ" dirty="0" smtClean="0"/>
              <a:t>? </a:t>
            </a:r>
            <a:r>
              <a:rPr lang="cs-CZ" dirty="0" err="1" smtClean="0"/>
              <a:t>Sebeobhájci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7315200" cy="3539527"/>
          </a:xfrm>
        </p:spPr>
        <p:txBody>
          <a:bodyPr/>
          <a:lstStyle/>
          <a:p>
            <a:r>
              <a:rPr lang="cs-CZ" dirty="0" smtClean="0">
                <a:solidFill>
                  <a:srgbClr val="FEC200"/>
                </a:solidFill>
              </a:rPr>
              <a:t>Zbyněk Dvouletý – spoluorganizátor </a:t>
            </a:r>
            <a:r>
              <a:rPr lang="cs-CZ" dirty="0" err="1" smtClean="0">
                <a:solidFill>
                  <a:srgbClr val="FEC200"/>
                </a:solidFill>
              </a:rPr>
              <a:t>sebeobhájců</a:t>
            </a:r>
            <a:r>
              <a:rPr lang="cs-CZ" dirty="0" smtClean="0">
                <a:solidFill>
                  <a:srgbClr val="FEC200"/>
                </a:solidFill>
              </a:rPr>
              <a:t> UH</a:t>
            </a:r>
          </a:p>
          <a:p>
            <a:r>
              <a:rPr lang="cs-CZ" dirty="0" smtClean="0">
                <a:solidFill>
                  <a:srgbClr val="FEC200"/>
                </a:solidFill>
              </a:rPr>
              <a:t>Romana </a:t>
            </a:r>
            <a:r>
              <a:rPr lang="cs-CZ" dirty="0" err="1" smtClean="0">
                <a:solidFill>
                  <a:srgbClr val="FEC200"/>
                </a:solidFill>
              </a:rPr>
              <a:t>Brucknerová</a:t>
            </a:r>
            <a:r>
              <a:rPr lang="cs-CZ" dirty="0" smtClean="0">
                <a:solidFill>
                  <a:srgbClr val="FEC200"/>
                </a:solidFill>
              </a:rPr>
              <a:t> – podpůrkyně </a:t>
            </a:r>
            <a:r>
              <a:rPr lang="cs-CZ" dirty="0" err="1" smtClean="0">
                <a:solidFill>
                  <a:srgbClr val="FEC200"/>
                </a:solidFill>
              </a:rPr>
              <a:t>sebeobhájců</a:t>
            </a:r>
            <a:r>
              <a:rPr lang="cs-CZ" dirty="0" smtClean="0">
                <a:solidFill>
                  <a:srgbClr val="FEC200"/>
                </a:solidFill>
              </a:rPr>
              <a:t> UH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3419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4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pro tebe znamená být </a:t>
            </a:r>
            <a:r>
              <a:rPr lang="cs-CZ" dirty="0" err="1"/>
              <a:t>sebeobhájcem</a:t>
            </a:r>
            <a:r>
              <a:rPr lang="cs-CZ" dirty="0"/>
              <a:t>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EC200"/>
                </a:solidFill>
              </a:rPr>
              <a:t>Sebedůvěra</a:t>
            </a:r>
          </a:p>
          <a:p>
            <a:r>
              <a:rPr lang="cs-CZ" dirty="0" smtClean="0">
                <a:solidFill>
                  <a:srgbClr val="FEC200"/>
                </a:solidFill>
              </a:rPr>
              <a:t>Pomoc </a:t>
            </a:r>
            <a:r>
              <a:rPr lang="cs-CZ" dirty="0" smtClean="0">
                <a:solidFill>
                  <a:srgbClr val="FEC200"/>
                </a:solidFill>
              </a:rPr>
              <a:t>ostatním</a:t>
            </a:r>
            <a:endParaRPr lang="cs-CZ" dirty="0" smtClean="0">
              <a:solidFill>
                <a:srgbClr val="FEC2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62" y="3212976"/>
            <a:ext cx="52914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5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Jak má podle tebe vypadat </a:t>
            </a:r>
            <a:r>
              <a:rPr lang="cs-CZ" dirty="0" smtClean="0">
                <a:effectLst/>
              </a:rPr>
              <a:t>podpora</a:t>
            </a:r>
            <a:r>
              <a:rPr lang="cs-CZ" dirty="0">
                <a:effectLst/>
              </a:rPr>
              <a:t>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852936"/>
            <a:ext cx="8229600" cy="4709160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</a:t>
            </a:r>
            <a:r>
              <a:rPr lang="cs-CZ" dirty="0" smtClean="0">
                <a:solidFill>
                  <a:srgbClr val="FFC000"/>
                </a:solidFill>
              </a:rPr>
              <a:t>odpůrci jsou jako </a:t>
            </a:r>
            <a:r>
              <a:rPr lang="cs-CZ" dirty="0">
                <a:solidFill>
                  <a:srgbClr val="FFC000"/>
                </a:solidFill>
              </a:rPr>
              <a:t>by pod </a:t>
            </a:r>
            <a:r>
              <a:rPr lang="cs-CZ" dirty="0" smtClean="0">
                <a:solidFill>
                  <a:srgbClr val="FFC000"/>
                </a:solidFill>
              </a:rPr>
              <a:t>námi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Podpůrce nerozhoduje za skupinu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Nevystupuje za skupinu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Pomáhá jen s tím, co si skupina vyžádá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K čemu je </a:t>
            </a:r>
            <a:r>
              <a:rPr lang="cs-CZ" dirty="0" smtClean="0">
                <a:effectLst/>
              </a:rPr>
              <a:t>dobré, </a:t>
            </a:r>
            <a:r>
              <a:rPr lang="cs-CZ" dirty="0">
                <a:effectLst/>
              </a:rPr>
              <a:t>znát svá práva? 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2420888"/>
            <a:ext cx="5241776" cy="3593592"/>
          </a:xfrm>
        </p:spPr>
        <p:txBody>
          <a:bodyPr/>
          <a:lstStyle/>
          <a:p>
            <a:r>
              <a:rPr lang="cs-CZ" dirty="0" smtClean="0">
                <a:solidFill>
                  <a:srgbClr val="FEC200"/>
                </a:solidFill>
              </a:rPr>
              <a:t>Člověk </a:t>
            </a:r>
            <a:r>
              <a:rPr lang="cs-CZ" dirty="0">
                <a:solidFill>
                  <a:srgbClr val="FEC200"/>
                </a:solidFill>
              </a:rPr>
              <a:t>se cítí svobodný, že může rozhodovat sám za </a:t>
            </a:r>
            <a:r>
              <a:rPr lang="cs-CZ" dirty="0" smtClean="0">
                <a:solidFill>
                  <a:srgbClr val="FEC200"/>
                </a:solidFill>
              </a:rPr>
              <a:t>sebe</a:t>
            </a:r>
            <a:endParaRPr lang="cs-CZ" dirty="0">
              <a:solidFill>
                <a:srgbClr val="FEC2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570982" cy="342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3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Co je pro tebe důležité v rámci toho, co děláš jako </a:t>
            </a:r>
            <a:r>
              <a:rPr lang="cs-CZ" dirty="0" err="1">
                <a:effectLst/>
              </a:rPr>
              <a:t>sebeobhájce</a:t>
            </a:r>
            <a:r>
              <a:rPr lang="cs-CZ" dirty="0">
                <a:effectLst/>
              </a:rPr>
              <a:t>? 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spolupr</a:t>
            </a:r>
            <a:r>
              <a:rPr lang="cs-CZ" dirty="0" err="1" smtClean="0">
                <a:solidFill>
                  <a:srgbClr val="FFC000"/>
                </a:solidFill>
              </a:rPr>
              <a:t>áce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r>
              <a:rPr lang="pt-BR" dirty="0">
                <a:solidFill>
                  <a:srgbClr val="FFC000"/>
                </a:solidFill>
              </a:rPr>
              <a:t>se ombudsmanem a s Masarykovou Univerzitou</a:t>
            </a:r>
            <a:r>
              <a:rPr lang="pt-BR" dirty="0" smtClean="0">
                <a:solidFill>
                  <a:srgbClr val="FFC000"/>
                </a:solidFill>
              </a:rPr>
              <a:t>,</a:t>
            </a:r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v</a:t>
            </a:r>
            <a:r>
              <a:rPr lang="cs-CZ" dirty="0" smtClean="0">
                <a:solidFill>
                  <a:srgbClr val="FFC000"/>
                </a:solidFill>
              </a:rPr>
              <a:t>ystupování </a:t>
            </a:r>
            <a:r>
              <a:rPr lang="cs-CZ" dirty="0" smtClean="0">
                <a:solidFill>
                  <a:srgbClr val="FFC000"/>
                </a:solidFill>
              </a:rPr>
              <a:t>na přednáškách</a:t>
            </a:r>
          </a:p>
          <a:p>
            <a:r>
              <a:rPr lang="cs-CZ" dirty="0">
                <a:solidFill>
                  <a:srgbClr val="FFC000"/>
                </a:solidFill>
              </a:rPr>
              <a:t>ú</a:t>
            </a:r>
            <a:r>
              <a:rPr lang="cs-CZ" dirty="0" smtClean="0">
                <a:solidFill>
                  <a:srgbClr val="FFC000"/>
                </a:solidFill>
              </a:rPr>
              <a:t>čast </a:t>
            </a:r>
            <a:r>
              <a:rPr lang="cs-CZ" dirty="0" smtClean="0">
                <a:solidFill>
                  <a:srgbClr val="FFC000"/>
                </a:solidFill>
              </a:rPr>
              <a:t>na </a:t>
            </a:r>
            <a:r>
              <a:rPr lang="cs-CZ" dirty="0" smtClean="0">
                <a:solidFill>
                  <a:srgbClr val="FFC000"/>
                </a:solidFill>
              </a:rPr>
              <a:t>konferencích </a:t>
            </a:r>
            <a:endParaRPr lang="cs-CZ" dirty="0" smtClean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496239" cy="269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2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A čeho bys chtěl v rámci </a:t>
            </a:r>
            <a:r>
              <a:rPr lang="cs-CZ" dirty="0" err="1">
                <a:effectLst/>
              </a:rPr>
              <a:t>sebeobhajování</a:t>
            </a:r>
            <a:r>
              <a:rPr lang="cs-CZ" dirty="0">
                <a:effectLst/>
              </a:rPr>
              <a:t> dosáhnout?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9"/>
            <a:ext cx="561354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1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315200" cy="2595025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315200" cy="1144632"/>
          </a:xfrm>
        </p:spPr>
        <p:txBody>
          <a:bodyPr/>
          <a:lstStyle/>
          <a:p>
            <a:endParaRPr lang="cs-CZ" dirty="0">
              <a:solidFill>
                <a:srgbClr val="FEC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88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4426</TotalTime>
  <Words>100</Words>
  <Application>Microsoft Office PowerPoint</Application>
  <PresentationFormat>Předvádění na obrazovce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Prostor</vt:lpstr>
      <vt:lpstr>Sebeobhajování a moje zkušenost </vt:lpstr>
      <vt:lpstr>Kdo jsme ? Sebeobhájci</vt:lpstr>
      <vt:lpstr>Co pro tebe znamená být sebeobhájcem? </vt:lpstr>
      <vt:lpstr>Jak má podle tebe vypadat podpora? </vt:lpstr>
      <vt:lpstr>K čemu je dobré, znát svá práva?  </vt:lpstr>
      <vt:lpstr>Co je pro tebe důležité v rámci toho, co děláš jako sebeobhájce?  </vt:lpstr>
      <vt:lpstr>A čeho bys chtěl v rámci sebeobhajování dosáhnout? 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</dc:creator>
  <cp:lastModifiedBy>Romana</cp:lastModifiedBy>
  <cp:revision>16</cp:revision>
  <dcterms:created xsi:type="dcterms:W3CDTF">2023-11-23T13:28:25Z</dcterms:created>
  <dcterms:modified xsi:type="dcterms:W3CDTF">2023-11-29T14:59:38Z</dcterms:modified>
</cp:coreProperties>
</file>